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7" r:id="rId2"/>
    <p:sldId id="256" r:id="rId3"/>
    <p:sldId id="258" r:id="rId4"/>
    <p:sldId id="465" r:id="rId5"/>
    <p:sldId id="260" r:id="rId6"/>
    <p:sldId id="448" r:id="rId7"/>
    <p:sldId id="261" r:id="rId8"/>
    <p:sldId id="382" r:id="rId9"/>
    <p:sldId id="332" r:id="rId10"/>
    <p:sldId id="511" r:id="rId11"/>
    <p:sldId id="262" r:id="rId12"/>
    <p:sldId id="331" r:id="rId13"/>
    <p:sldId id="449" r:id="rId14"/>
    <p:sldId id="451" r:id="rId15"/>
    <p:sldId id="452" r:id="rId16"/>
    <p:sldId id="453" r:id="rId17"/>
    <p:sldId id="457" r:id="rId18"/>
    <p:sldId id="454" r:id="rId19"/>
    <p:sldId id="456" r:id="rId20"/>
    <p:sldId id="458" r:id="rId21"/>
    <p:sldId id="459" r:id="rId22"/>
    <p:sldId id="460" r:id="rId23"/>
    <p:sldId id="383" r:id="rId24"/>
    <p:sldId id="472" r:id="rId25"/>
    <p:sldId id="467" r:id="rId26"/>
    <p:sldId id="473" r:id="rId27"/>
    <p:sldId id="469" r:id="rId28"/>
    <p:sldId id="466" r:id="rId29"/>
    <p:sldId id="464" r:id="rId30"/>
    <p:sldId id="470" r:id="rId31"/>
    <p:sldId id="471" r:id="rId32"/>
    <p:sldId id="474" r:id="rId33"/>
    <p:sldId id="475" r:id="rId34"/>
    <p:sldId id="476" r:id="rId35"/>
    <p:sldId id="477" r:id="rId36"/>
    <p:sldId id="484" r:id="rId37"/>
    <p:sldId id="483" r:id="rId38"/>
    <p:sldId id="482" r:id="rId39"/>
    <p:sldId id="485" r:id="rId40"/>
    <p:sldId id="510" r:id="rId41"/>
    <p:sldId id="486" r:id="rId42"/>
    <p:sldId id="488" r:id="rId43"/>
    <p:sldId id="492" r:id="rId44"/>
    <p:sldId id="497" r:id="rId45"/>
    <p:sldId id="493" r:id="rId46"/>
    <p:sldId id="498" r:id="rId47"/>
    <p:sldId id="494" r:id="rId48"/>
    <p:sldId id="499" r:id="rId49"/>
    <p:sldId id="500" r:id="rId50"/>
    <p:sldId id="501" r:id="rId51"/>
    <p:sldId id="502" r:id="rId52"/>
    <p:sldId id="430" r:id="rId53"/>
    <p:sldId id="417" r:id="rId54"/>
    <p:sldId id="503" r:id="rId55"/>
    <p:sldId id="504" r:id="rId56"/>
    <p:sldId id="506" r:id="rId57"/>
    <p:sldId id="418" r:id="rId58"/>
    <p:sldId id="507" r:id="rId59"/>
    <p:sldId id="512" r:id="rId60"/>
    <p:sldId id="513" r:id="rId61"/>
    <p:sldId id="514" r:id="rId62"/>
    <p:sldId id="516" r:id="rId63"/>
    <p:sldId id="508" r:id="rId64"/>
    <p:sldId id="264" r:id="rId65"/>
    <p:sldId id="436" r:id="rId66"/>
    <p:sldId id="265" r:id="rId67"/>
    <p:sldId id="437" r:id="rId68"/>
    <p:sldId id="509" r:id="rId69"/>
    <p:sldId id="267" r:id="rId70"/>
    <p:sldId id="439" r:id="rId71"/>
    <p:sldId id="440" r:id="rId72"/>
    <p:sldId id="435" r:id="rId7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吴瞻一" initials="吴瞻一" lastIdx="3" clrIdx="0">
    <p:extLst>
      <p:ext uri="{19B8F6BF-5375-455C-9EA6-DF929625EA0E}">
        <p15:presenceInfo xmlns:p15="http://schemas.microsoft.com/office/powerpoint/2012/main" userId="52e18bc0e2f970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3C"/>
    <a:srgbClr val="B7DDF7"/>
    <a:srgbClr val="FF4773"/>
    <a:srgbClr val="DAC2EC"/>
    <a:srgbClr val="ADDB7B"/>
    <a:srgbClr val="72B5BF"/>
    <a:srgbClr val="FFD03B"/>
    <a:srgbClr val="FF89A5"/>
    <a:srgbClr val="8AC8F2"/>
    <a:srgbClr val="B686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82124" autoAdjust="0"/>
  </p:normalViewPr>
  <p:slideViewPr>
    <p:cSldViewPr snapToGrid="0">
      <p:cViewPr varScale="1">
        <p:scale>
          <a:sx n="64" d="100"/>
          <a:sy n="64" d="100"/>
        </p:scale>
        <p:origin x="1755" y="45"/>
      </p:cViewPr>
      <p:guideLst/>
    </p:cSldViewPr>
  </p:slideViewPr>
  <p:notesTextViewPr>
    <p:cViewPr>
      <p:scale>
        <a:sx n="125" d="100"/>
        <a:sy n="125" d="100"/>
      </p:scale>
      <p:origin x="0" y="0"/>
    </p:cViewPr>
  </p:notesText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331B44-7645-4B02-806E-8A2A5ECB1BAC}" type="datetimeFigureOut">
              <a:rPr lang="zh-CN" altLang="en-US" smtClean="0"/>
              <a:t>2019-05-11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AF9B67-5083-4952-80A8-472A93B9F44F}" type="slidenum">
              <a:rPr lang="zh-CN" altLang="en-US" smtClean="0"/>
              <a:t>‹#›</a:t>
            </a:fld>
            <a:endParaRPr lang="zh-CN" altLang="en-US"/>
          </a:p>
        </p:txBody>
      </p:sp>
    </p:spTree>
    <p:extLst>
      <p:ext uri="{BB962C8B-B14F-4D97-AF65-F5344CB8AC3E}">
        <p14:creationId xmlns:p14="http://schemas.microsoft.com/office/powerpoint/2010/main" val="3715477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1.《3D</a:t>
            </a:r>
            <a:r>
              <a:rPr lang="zh-CN" altLang="en-US" dirty="0"/>
              <a:t>全息投影</a:t>
            </a:r>
            <a:r>
              <a:rPr lang="en-US" altLang="zh-CN" dirty="0"/>
              <a:t>》</a:t>
            </a:r>
            <a:r>
              <a:rPr lang="zh-CN" altLang="en-US" dirty="0"/>
              <a:t>是根据</a:t>
            </a:r>
            <a:r>
              <a:rPr lang="zh-CN" altLang="zh-CN" sz="1200" kern="1200" dirty="0">
                <a:solidFill>
                  <a:schemeClr val="tx1"/>
                </a:solidFill>
                <a:effectLst/>
                <a:latin typeface="+mn-lt"/>
                <a:ea typeface="+mn-ea"/>
                <a:cs typeface="+mn-cs"/>
              </a:rPr>
              <a:t>《义务教育小学科学课程标准》</a:t>
            </a:r>
            <a:r>
              <a:rPr lang="en-US" altLang="zh-CN" sz="1200" kern="1200" dirty="0">
                <a:solidFill>
                  <a:schemeClr val="tx1"/>
                </a:solidFill>
                <a:effectLst/>
                <a:latin typeface="+mn-lt"/>
                <a:ea typeface="+mn-ea"/>
                <a:cs typeface="+mn-cs"/>
              </a:rPr>
              <a:t>5-6</a:t>
            </a:r>
            <a:r>
              <a:rPr lang="zh-CN" altLang="zh-CN" sz="1200" kern="1200" dirty="0">
                <a:solidFill>
                  <a:schemeClr val="tx1"/>
                </a:solidFill>
                <a:effectLst/>
                <a:latin typeface="+mn-lt"/>
                <a:ea typeface="+mn-ea"/>
                <a:cs typeface="+mn-cs"/>
              </a:rPr>
              <a:t>学段课程内容</a:t>
            </a:r>
            <a:r>
              <a:rPr lang="zh-CN" altLang="en-US" sz="1200" kern="1200" dirty="0">
                <a:solidFill>
                  <a:schemeClr val="tx1"/>
                </a:solidFill>
                <a:effectLst/>
                <a:latin typeface="+mn-lt"/>
                <a:ea typeface="+mn-ea"/>
                <a:cs typeface="+mn-cs"/>
              </a:rPr>
              <a:t>编写；</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2. </a:t>
            </a:r>
            <a:r>
              <a:rPr lang="zh-CN" altLang="en-US" sz="1200" kern="1200" dirty="0">
                <a:solidFill>
                  <a:schemeClr val="tx1"/>
                </a:solidFill>
                <a:effectLst/>
                <a:latin typeface="+mn-lt"/>
                <a:ea typeface="+mn-ea"/>
                <a:cs typeface="+mn-cs"/>
              </a:rPr>
              <a:t>其在</a:t>
            </a:r>
            <a:r>
              <a:rPr lang="zh-CN" altLang="zh-CN" sz="1200" kern="1200" dirty="0">
                <a:solidFill>
                  <a:schemeClr val="tx1"/>
                </a:solidFill>
                <a:effectLst/>
                <a:latin typeface="+mn-lt"/>
                <a:ea typeface="+mn-ea"/>
                <a:cs typeface="+mn-cs"/>
              </a:rPr>
              <a:t>“物质与科学领域”中提出“光在空气中沿直线传播，行进中的光遇到物体时会发生反射，会改变光的传播方向，会形成阴影。”</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3. </a:t>
            </a:r>
            <a:r>
              <a:rPr lang="zh-CN" altLang="zh-CN" sz="1200" kern="1200" dirty="0">
                <a:solidFill>
                  <a:schemeClr val="tx1"/>
                </a:solidFill>
                <a:effectLst/>
                <a:latin typeface="+mn-lt"/>
                <a:ea typeface="+mn-ea"/>
                <a:cs typeface="+mn-cs"/>
              </a:rPr>
              <a:t>在其“技术与工程领域”中提出，</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工程和技术产品改变了人们的生产和生活；工程的核心是设计。</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1</a:t>
            </a:fld>
            <a:endParaRPr lang="zh-CN" altLang="en-US"/>
          </a:p>
        </p:txBody>
      </p:sp>
    </p:spTree>
    <p:extLst>
      <p:ext uri="{BB962C8B-B14F-4D97-AF65-F5344CB8AC3E}">
        <p14:creationId xmlns:p14="http://schemas.microsoft.com/office/powerpoint/2010/main" val="3505842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14</a:t>
            </a:fld>
            <a:endParaRPr lang="zh-CN" altLang="en-US"/>
          </a:p>
        </p:txBody>
      </p:sp>
    </p:spTree>
    <p:extLst>
      <p:ext uri="{BB962C8B-B14F-4D97-AF65-F5344CB8AC3E}">
        <p14:creationId xmlns:p14="http://schemas.microsoft.com/office/powerpoint/2010/main" val="59171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15</a:t>
            </a:fld>
            <a:endParaRPr lang="zh-CN" altLang="en-US"/>
          </a:p>
        </p:txBody>
      </p:sp>
    </p:spTree>
    <p:extLst>
      <p:ext uri="{BB962C8B-B14F-4D97-AF65-F5344CB8AC3E}">
        <p14:creationId xmlns:p14="http://schemas.microsoft.com/office/powerpoint/2010/main" val="1877088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16</a:t>
            </a:fld>
            <a:endParaRPr lang="zh-CN" altLang="en-US"/>
          </a:p>
        </p:txBody>
      </p:sp>
    </p:spTree>
    <p:extLst>
      <p:ext uri="{BB962C8B-B14F-4D97-AF65-F5344CB8AC3E}">
        <p14:creationId xmlns:p14="http://schemas.microsoft.com/office/powerpoint/2010/main" val="957428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17</a:t>
            </a:fld>
            <a:endParaRPr lang="zh-CN" altLang="en-US"/>
          </a:p>
        </p:txBody>
      </p:sp>
    </p:spTree>
    <p:extLst>
      <p:ext uri="{BB962C8B-B14F-4D97-AF65-F5344CB8AC3E}">
        <p14:creationId xmlns:p14="http://schemas.microsoft.com/office/powerpoint/2010/main" val="2150775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18</a:t>
            </a:fld>
            <a:endParaRPr lang="zh-CN" altLang="en-US"/>
          </a:p>
        </p:txBody>
      </p:sp>
    </p:spTree>
    <p:extLst>
      <p:ext uri="{BB962C8B-B14F-4D97-AF65-F5344CB8AC3E}">
        <p14:creationId xmlns:p14="http://schemas.microsoft.com/office/powerpoint/2010/main" val="441083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19</a:t>
            </a:fld>
            <a:endParaRPr lang="zh-CN" altLang="en-US"/>
          </a:p>
        </p:txBody>
      </p:sp>
    </p:spTree>
    <p:extLst>
      <p:ext uri="{BB962C8B-B14F-4D97-AF65-F5344CB8AC3E}">
        <p14:creationId xmlns:p14="http://schemas.microsoft.com/office/powerpoint/2010/main" val="3236611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20</a:t>
            </a:fld>
            <a:endParaRPr lang="zh-CN" altLang="en-US"/>
          </a:p>
        </p:txBody>
      </p:sp>
    </p:spTree>
    <p:extLst>
      <p:ext uri="{BB962C8B-B14F-4D97-AF65-F5344CB8AC3E}">
        <p14:creationId xmlns:p14="http://schemas.microsoft.com/office/powerpoint/2010/main" val="2669451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21</a:t>
            </a:fld>
            <a:endParaRPr lang="zh-CN" altLang="en-US"/>
          </a:p>
        </p:txBody>
      </p:sp>
    </p:spTree>
    <p:extLst>
      <p:ext uri="{BB962C8B-B14F-4D97-AF65-F5344CB8AC3E}">
        <p14:creationId xmlns:p14="http://schemas.microsoft.com/office/powerpoint/2010/main" val="1269258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22</a:t>
            </a:fld>
            <a:endParaRPr lang="zh-CN" altLang="en-US"/>
          </a:p>
        </p:txBody>
      </p:sp>
    </p:spTree>
    <p:extLst>
      <p:ext uri="{BB962C8B-B14F-4D97-AF65-F5344CB8AC3E}">
        <p14:creationId xmlns:p14="http://schemas.microsoft.com/office/powerpoint/2010/main" val="2827843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夏天的傍晚在平静无风的海面上，向远方望去有时能看到山峰、船舶、楼台、亭阁、集市、庙宇等出现在远方的空中，这就是“海市蜃楼”。</a:t>
            </a:r>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23</a:t>
            </a:fld>
            <a:endParaRPr lang="zh-CN" altLang="en-US"/>
          </a:p>
        </p:txBody>
      </p:sp>
    </p:spTree>
    <p:extLst>
      <p:ext uri="{BB962C8B-B14F-4D97-AF65-F5344CB8AC3E}">
        <p14:creationId xmlns:p14="http://schemas.microsoft.com/office/powerpoint/2010/main" val="2667231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2</a:t>
            </a:fld>
            <a:endParaRPr lang="zh-CN" altLang="en-US"/>
          </a:p>
        </p:txBody>
      </p:sp>
    </p:spTree>
    <p:extLst>
      <p:ext uri="{BB962C8B-B14F-4D97-AF65-F5344CB8AC3E}">
        <p14:creationId xmlns:p14="http://schemas.microsoft.com/office/powerpoint/2010/main" val="2660890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海市蜃楼是由于不同的空气层有不同的密度，而光在不同的密度的空气中又有着不同的折射率。</a:t>
            </a:r>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24</a:t>
            </a:fld>
            <a:endParaRPr lang="zh-CN" altLang="en-US"/>
          </a:p>
        </p:txBody>
      </p:sp>
    </p:spTree>
    <p:extLst>
      <p:ext uri="{BB962C8B-B14F-4D97-AF65-F5344CB8AC3E}">
        <p14:creationId xmlns:p14="http://schemas.microsoft.com/office/powerpoint/2010/main" val="1294531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ea typeface="+mn-ea"/>
              </a:rPr>
              <a:t>光线通过空气中的水可以形成奇观，光线通过折射率不同的空气则可以形成蜃景。</a:t>
            </a:r>
          </a:p>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25</a:t>
            </a:fld>
            <a:endParaRPr lang="zh-CN" altLang="en-US"/>
          </a:p>
        </p:txBody>
      </p:sp>
    </p:spTree>
    <p:extLst>
      <p:ext uri="{BB962C8B-B14F-4D97-AF65-F5344CB8AC3E}">
        <p14:creationId xmlns:p14="http://schemas.microsoft.com/office/powerpoint/2010/main" val="1785513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a typeface="+mn-ea"/>
            </a:endParaRPr>
          </a:p>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26</a:t>
            </a:fld>
            <a:endParaRPr lang="zh-CN" altLang="en-US"/>
          </a:p>
        </p:txBody>
      </p:sp>
    </p:spTree>
    <p:extLst>
      <p:ext uri="{BB962C8B-B14F-4D97-AF65-F5344CB8AC3E}">
        <p14:creationId xmlns:p14="http://schemas.microsoft.com/office/powerpoint/2010/main" val="1873694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由于光的折射，在水面上看到的鱼是鱼的虚像，比鱼的实际位置要高。面对着鱼，感觉鱼离水面</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米左右，下叉深度最少要达到</a:t>
            </a:r>
            <a:r>
              <a:rPr lang="en-US" altLang="zh-CN" sz="1200" kern="1200" dirty="0">
                <a:solidFill>
                  <a:schemeClr val="tx1"/>
                </a:solidFill>
                <a:effectLst/>
                <a:latin typeface="+mn-lt"/>
                <a:ea typeface="+mn-ea"/>
                <a:cs typeface="+mn-cs"/>
              </a:rPr>
              <a:t>1.35</a:t>
            </a:r>
            <a:r>
              <a:rPr lang="zh-CN" altLang="zh-CN" sz="1200" kern="1200" dirty="0">
                <a:solidFill>
                  <a:schemeClr val="tx1"/>
                </a:solidFill>
                <a:effectLst/>
                <a:latin typeface="+mn-lt"/>
                <a:ea typeface="+mn-ea"/>
                <a:cs typeface="+mn-cs"/>
              </a:rPr>
              <a:t>米，离鱼越远下叉的角度越靠近自已，离鱼越近，下叉的角度越靠近鱼（虚像）。</a:t>
            </a:r>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27</a:t>
            </a:fld>
            <a:endParaRPr lang="zh-CN" altLang="en-US"/>
          </a:p>
        </p:txBody>
      </p:sp>
    </p:spTree>
    <p:extLst>
      <p:ext uri="{BB962C8B-B14F-4D97-AF65-F5344CB8AC3E}">
        <p14:creationId xmlns:p14="http://schemas.microsoft.com/office/powerpoint/2010/main" val="4205415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教师</a:t>
            </a:r>
            <a:r>
              <a:rPr lang="zh-CN" altLang="zh-CN" sz="1200" kern="1200" dirty="0">
                <a:solidFill>
                  <a:schemeClr val="tx1"/>
                </a:solidFill>
                <a:effectLst/>
                <a:latin typeface="+mn-lt"/>
                <a:ea typeface="+mn-ea"/>
                <a:cs typeface="+mn-cs"/>
              </a:rPr>
              <a:t>取一只杯子，倒入大半杯水，放在太阳光下，再在杯中插入一根筷子。</a:t>
            </a:r>
            <a:r>
              <a:rPr lang="zh-CN" altLang="en-US" sz="1200" kern="1200" dirty="0">
                <a:solidFill>
                  <a:schemeClr val="tx1"/>
                </a:solidFill>
                <a:effectLst/>
                <a:latin typeface="+mn-lt"/>
                <a:ea typeface="+mn-ea"/>
                <a:cs typeface="+mn-cs"/>
              </a:rPr>
              <a:t>这时</a:t>
            </a:r>
            <a:r>
              <a:rPr lang="zh-CN" altLang="zh-CN" sz="1200" kern="1200" dirty="0">
                <a:solidFill>
                  <a:schemeClr val="tx1"/>
                </a:solidFill>
                <a:effectLst/>
                <a:latin typeface="+mn-lt"/>
                <a:ea typeface="+mn-ea"/>
                <a:cs typeface="+mn-cs"/>
              </a:rPr>
              <a:t>看到水中的筷子和水面上的筷子像折断一样。</a:t>
            </a:r>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28</a:t>
            </a:fld>
            <a:endParaRPr lang="zh-CN" altLang="en-US"/>
          </a:p>
        </p:txBody>
      </p:sp>
    </p:spTree>
    <p:extLst>
      <p:ext uri="{BB962C8B-B14F-4D97-AF65-F5344CB8AC3E}">
        <p14:creationId xmlns:p14="http://schemas.microsoft.com/office/powerpoint/2010/main" val="1004930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29</a:t>
            </a:fld>
            <a:endParaRPr lang="zh-CN" altLang="en-US"/>
          </a:p>
        </p:txBody>
      </p:sp>
    </p:spTree>
    <p:extLst>
      <p:ext uri="{BB962C8B-B14F-4D97-AF65-F5344CB8AC3E}">
        <p14:creationId xmlns:p14="http://schemas.microsoft.com/office/powerpoint/2010/main" val="3412181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30</a:t>
            </a:fld>
            <a:endParaRPr lang="zh-CN" altLang="en-US"/>
          </a:p>
        </p:txBody>
      </p:sp>
    </p:spTree>
    <p:extLst>
      <p:ext uri="{BB962C8B-B14F-4D97-AF65-F5344CB8AC3E}">
        <p14:creationId xmlns:p14="http://schemas.microsoft.com/office/powerpoint/2010/main" val="4006170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31</a:t>
            </a:fld>
            <a:endParaRPr lang="zh-CN" altLang="en-US"/>
          </a:p>
        </p:txBody>
      </p:sp>
    </p:spTree>
    <p:extLst>
      <p:ext uri="{BB962C8B-B14F-4D97-AF65-F5344CB8AC3E}">
        <p14:creationId xmlns:p14="http://schemas.microsoft.com/office/powerpoint/2010/main" val="637912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32</a:t>
            </a:fld>
            <a:endParaRPr lang="zh-CN" altLang="en-US"/>
          </a:p>
        </p:txBody>
      </p:sp>
    </p:spTree>
    <p:extLst>
      <p:ext uri="{BB962C8B-B14F-4D97-AF65-F5344CB8AC3E}">
        <p14:creationId xmlns:p14="http://schemas.microsoft.com/office/powerpoint/2010/main" val="2068075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33</a:t>
            </a:fld>
            <a:endParaRPr lang="zh-CN" altLang="en-US"/>
          </a:p>
        </p:txBody>
      </p:sp>
    </p:spTree>
    <p:extLst>
      <p:ext uri="{BB962C8B-B14F-4D97-AF65-F5344CB8AC3E}">
        <p14:creationId xmlns:p14="http://schemas.microsoft.com/office/powerpoint/2010/main" val="2779701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先介绍</a:t>
            </a:r>
            <a:r>
              <a:rPr lang="en-US" altLang="zh-CN" dirty="0"/>
              <a:t>STEAM</a:t>
            </a:r>
            <a:r>
              <a:rPr lang="zh-CN" altLang="en-US" dirty="0"/>
              <a:t>研究工程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提问 </a:t>
            </a:r>
            <a:r>
              <a:rPr lang="en-US" altLang="zh-CN" dirty="0"/>
              <a:t>: </a:t>
            </a:r>
            <a:r>
              <a:rPr lang="zh-CN" altLang="en-US" dirty="0"/>
              <a:t>是不是很麻烦</a:t>
            </a:r>
            <a:r>
              <a:rPr lang="en-US" altLang="zh-CN" dirty="0"/>
              <a:t>?   </a:t>
            </a:r>
            <a:r>
              <a:rPr lang="zh-CN" altLang="en-US" dirty="0"/>
              <a:t>不要说小学生了，老师们也是有畏惧感。</a:t>
            </a:r>
            <a:r>
              <a:rPr lang="en-US" altLang="zh-CN" dirty="0"/>
              <a:t>Steam</a:t>
            </a:r>
            <a:r>
              <a:rPr lang="zh-CN" altLang="en-US" dirty="0"/>
              <a:t>到底是什么？我们生活中充满了</a:t>
            </a:r>
            <a:r>
              <a:rPr lang="en-US" altLang="zh-CN" dirty="0"/>
              <a:t>STEAM</a:t>
            </a:r>
            <a:r>
              <a:rPr lang="zh-CN" altLang="en-US" dirty="0"/>
              <a:t>。我们身边的东西经过有效的转化都能变成一堂非常好的</a:t>
            </a:r>
            <a:r>
              <a:rPr lang="en-US" altLang="zh-CN" dirty="0"/>
              <a:t>STEAM</a:t>
            </a:r>
            <a:r>
              <a:rPr lang="zh-CN" altLang="en-US" dirty="0"/>
              <a:t>，引导学生进入科学的殿堂。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lvl="0"/>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一个完整的工程设计项目，以上</a:t>
            </a:r>
            <a:r>
              <a:rPr lang="en-US" altLang="zh-CN" sz="1200" kern="12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个环节缺一不可；</a:t>
            </a:r>
          </a:p>
          <a:p>
            <a:pPr lvl="0"/>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流程并非正真线性化，更像一个循环的过程；</a:t>
            </a:r>
          </a:p>
          <a:p>
            <a:pPr lvl="0"/>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在工程设计过程中，还需重视学生其他能力的培养，包括查阅文献、设计、动手制作、团队合作、表达交流等能力。</a:t>
            </a:r>
          </a:p>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4</a:t>
            </a:fld>
            <a:endParaRPr lang="zh-CN" altLang="en-US"/>
          </a:p>
        </p:txBody>
      </p:sp>
    </p:spTree>
    <p:extLst>
      <p:ext uri="{BB962C8B-B14F-4D97-AF65-F5344CB8AC3E}">
        <p14:creationId xmlns:p14="http://schemas.microsoft.com/office/powerpoint/2010/main" val="24275979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34</a:t>
            </a:fld>
            <a:endParaRPr lang="zh-CN" altLang="en-US"/>
          </a:p>
        </p:txBody>
      </p:sp>
    </p:spTree>
    <p:extLst>
      <p:ext uri="{BB962C8B-B14F-4D97-AF65-F5344CB8AC3E}">
        <p14:creationId xmlns:p14="http://schemas.microsoft.com/office/powerpoint/2010/main" val="2310211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35</a:t>
            </a:fld>
            <a:endParaRPr lang="zh-CN" altLang="en-US"/>
          </a:p>
        </p:txBody>
      </p:sp>
    </p:spTree>
    <p:extLst>
      <p:ext uri="{BB962C8B-B14F-4D97-AF65-F5344CB8AC3E}">
        <p14:creationId xmlns:p14="http://schemas.microsoft.com/office/powerpoint/2010/main" val="2268268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36</a:t>
            </a:fld>
            <a:endParaRPr lang="zh-CN" altLang="en-US"/>
          </a:p>
        </p:txBody>
      </p:sp>
    </p:spTree>
    <p:extLst>
      <p:ext uri="{BB962C8B-B14F-4D97-AF65-F5344CB8AC3E}">
        <p14:creationId xmlns:p14="http://schemas.microsoft.com/office/powerpoint/2010/main" val="3179763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37</a:t>
            </a:fld>
            <a:endParaRPr lang="zh-CN" altLang="en-US"/>
          </a:p>
        </p:txBody>
      </p:sp>
    </p:spTree>
    <p:extLst>
      <p:ext uri="{BB962C8B-B14F-4D97-AF65-F5344CB8AC3E}">
        <p14:creationId xmlns:p14="http://schemas.microsoft.com/office/powerpoint/2010/main" val="2840174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38</a:t>
            </a:fld>
            <a:endParaRPr lang="zh-CN" altLang="en-US"/>
          </a:p>
        </p:txBody>
      </p:sp>
    </p:spTree>
    <p:extLst>
      <p:ext uri="{BB962C8B-B14F-4D97-AF65-F5344CB8AC3E}">
        <p14:creationId xmlns:p14="http://schemas.microsoft.com/office/powerpoint/2010/main" val="35483986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39</a:t>
            </a:fld>
            <a:endParaRPr lang="zh-CN" altLang="en-US"/>
          </a:p>
        </p:txBody>
      </p:sp>
    </p:spTree>
    <p:extLst>
      <p:ext uri="{BB962C8B-B14F-4D97-AF65-F5344CB8AC3E}">
        <p14:creationId xmlns:p14="http://schemas.microsoft.com/office/powerpoint/2010/main" val="23520786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40</a:t>
            </a:fld>
            <a:endParaRPr lang="zh-CN" altLang="en-US"/>
          </a:p>
        </p:txBody>
      </p:sp>
    </p:spTree>
    <p:extLst>
      <p:ext uri="{BB962C8B-B14F-4D97-AF65-F5344CB8AC3E}">
        <p14:creationId xmlns:p14="http://schemas.microsoft.com/office/powerpoint/2010/main" val="41938937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41</a:t>
            </a:fld>
            <a:endParaRPr lang="zh-CN" altLang="en-US"/>
          </a:p>
        </p:txBody>
      </p:sp>
    </p:spTree>
    <p:extLst>
      <p:ext uri="{BB962C8B-B14F-4D97-AF65-F5344CB8AC3E}">
        <p14:creationId xmlns:p14="http://schemas.microsoft.com/office/powerpoint/2010/main" val="40746920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宋体" panose="02010600030101010101" pitchFamily="2" charset="-122"/>
                <a:ea typeface="+mn-ea"/>
              </a:rPr>
              <a:t>因为各种单色光相对于棱镜有不同的折射率。</a:t>
            </a:r>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42</a:t>
            </a:fld>
            <a:endParaRPr lang="zh-CN" altLang="en-US"/>
          </a:p>
        </p:txBody>
      </p:sp>
    </p:spTree>
    <p:extLst>
      <p:ext uri="{BB962C8B-B14F-4D97-AF65-F5344CB8AC3E}">
        <p14:creationId xmlns:p14="http://schemas.microsoft.com/office/powerpoint/2010/main" val="41716779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43</a:t>
            </a:fld>
            <a:endParaRPr lang="zh-CN" altLang="en-US"/>
          </a:p>
        </p:txBody>
      </p:sp>
    </p:spTree>
    <p:extLst>
      <p:ext uri="{BB962C8B-B14F-4D97-AF65-F5344CB8AC3E}">
        <p14:creationId xmlns:p14="http://schemas.microsoft.com/office/powerpoint/2010/main" val="3397909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6</a:t>
            </a:fld>
            <a:endParaRPr lang="zh-CN" altLang="en-US"/>
          </a:p>
        </p:txBody>
      </p:sp>
    </p:spTree>
    <p:extLst>
      <p:ext uri="{BB962C8B-B14F-4D97-AF65-F5344CB8AC3E}">
        <p14:creationId xmlns:p14="http://schemas.microsoft.com/office/powerpoint/2010/main" val="903099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44</a:t>
            </a:fld>
            <a:endParaRPr lang="zh-CN" altLang="en-US"/>
          </a:p>
        </p:txBody>
      </p:sp>
    </p:spTree>
    <p:extLst>
      <p:ext uri="{BB962C8B-B14F-4D97-AF65-F5344CB8AC3E}">
        <p14:creationId xmlns:p14="http://schemas.microsoft.com/office/powerpoint/2010/main" val="58269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45</a:t>
            </a:fld>
            <a:endParaRPr lang="zh-CN" altLang="en-US"/>
          </a:p>
        </p:txBody>
      </p:sp>
    </p:spTree>
    <p:extLst>
      <p:ext uri="{BB962C8B-B14F-4D97-AF65-F5344CB8AC3E}">
        <p14:creationId xmlns:p14="http://schemas.microsoft.com/office/powerpoint/2010/main" val="15121937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46</a:t>
            </a:fld>
            <a:endParaRPr lang="zh-CN" altLang="en-US"/>
          </a:p>
        </p:txBody>
      </p:sp>
    </p:spTree>
    <p:extLst>
      <p:ext uri="{BB962C8B-B14F-4D97-AF65-F5344CB8AC3E}">
        <p14:creationId xmlns:p14="http://schemas.microsoft.com/office/powerpoint/2010/main" val="6793713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47</a:t>
            </a:fld>
            <a:endParaRPr lang="zh-CN" altLang="en-US"/>
          </a:p>
        </p:txBody>
      </p:sp>
    </p:spTree>
    <p:extLst>
      <p:ext uri="{BB962C8B-B14F-4D97-AF65-F5344CB8AC3E}">
        <p14:creationId xmlns:p14="http://schemas.microsoft.com/office/powerpoint/2010/main" val="41930563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48</a:t>
            </a:fld>
            <a:endParaRPr lang="zh-CN" altLang="en-US"/>
          </a:p>
        </p:txBody>
      </p:sp>
    </p:spTree>
    <p:extLst>
      <p:ext uri="{BB962C8B-B14F-4D97-AF65-F5344CB8AC3E}">
        <p14:creationId xmlns:p14="http://schemas.microsoft.com/office/powerpoint/2010/main" val="31708396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49</a:t>
            </a:fld>
            <a:endParaRPr lang="zh-CN" altLang="en-US"/>
          </a:p>
        </p:txBody>
      </p:sp>
    </p:spTree>
    <p:extLst>
      <p:ext uri="{BB962C8B-B14F-4D97-AF65-F5344CB8AC3E}">
        <p14:creationId xmlns:p14="http://schemas.microsoft.com/office/powerpoint/2010/main" val="12112426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50</a:t>
            </a:fld>
            <a:endParaRPr lang="zh-CN" altLang="en-US"/>
          </a:p>
        </p:txBody>
      </p:sp>
    </p:spTree>
    <p:extLst>
      <p:ext uri="{BB962C8B-B14F-4D97-AF65-F5344CB8AC3E}">
        <p14:creationId xmlns:p14="http://schemas.microsoft.com/office/powerpoint/2010/main" val="18003451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51</a:t>
            </a:fld>
            <a:endParaRPr lang="zh-CN" altLang="en-US"/>
          </a:p>
        </p:txBody>
      </p:sp>
    </p:spTree>
    <p:extLst>
      <p:ext uri="{BB962C8B-B14F-4D97-AF65-F5344CB8AC3E}">
        <p14:creationId xmlns:p14="http://schemas.microsoft.com/office/powerpoint/2010/main" val="29907114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AF9B67-5083-4952-80A8-472A93B9F44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853869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53</a:t>
            </a:fld>
            <a:endParaRPr lang="zh-CN" altLang="en-US"/>
          </a:p>
        </p:txBody>
      </p:sp>
    </p:spTree>
    <p:extLst>
      <p:ext uri="{BB962C8B-B14F-4D97-AF65-F5344CB8AC3E}">
        <p14:creationId xmlns:p14="http://schemas.microsoft.com/office/powerpoint/2010/main" val="1134237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同学们，我们在进行这个项目时</a:t>
            </a:r>
            <a:r>
              <a:rPr lang="zh-CN" altLang="zh-CN" sz="1200" kern="1200" dirty="0">
                <a:solidFill>
                  <a:schemeClr val="tx1"/>
                </a:solidFill>
                <a:effectLst/>
                <a:latin typeface="+mn-lt"/>
                <a:ea typeface="+mn-ea"/>
                <a:cs typeface="+mn-cs"/>
              </a:rPr>
              <a:t>需要分成小组来工作，每个小组内部分工要明确。各组需要按照角色分工要求，讨论确定组内角色分配，</a:t>
            </a:r>
            <a:r>
              <a:rPr lang="zh-CN" altLang="en-US" sz="1200" kern="1200" dirty="0">
                <a:solidFill>
                  <a:schemeClr val="tx1"/>
                </a:solidFill>
                <a:effectLst/>
                <a:latin typeface="+mn-lt"/>
                <a:ea typeface="+mn-ea"/>
                <a:cs typeface="+mn-cs"/>
              </a:rPr>
              <a:t>请同学们</a:t>
            </a:r>
            <a:r>
              <a:rPr lang="zh-CN" altLang="zh-CN" sz="1200" kern="1200" dirty="0">
                <a:solidFill>
                  <a:schemeClr val="tx1"/>
                </a:solidFill>
                <a:effectLst/>
                <a:latin typeface="+mn-lt"/>
                <a:ea typeface="+mn-ea"/>
                <a:cs typeface="+mn-cs"/>
              </a:rPr>
              <a:t>填写在角色分配表内，并根据角色调整座位。</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8</a:t>
            </a:fld>
            <a:endParaRPr lang="zh-CN" altLang="en-US"/>
          </a:p>
        </p:txBody>
      </p:sp>
    </p:spTree>
    <p:extLst>
      <p:ext uri="{BB962C8B-B14F-4D97-AF65-F5344CB8AC3E}">
        <p14:creationId xmlns:p14="http://schemas.microsoft.com/office/powerpoint/2010/main" val="6119451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54</a:t>
            </a:fld>
            <a:endParaRPr lang="zh-CN" altLang="en-US"/>
          </a:p>
        </p:txBody>
      </p:sp>
    </p:spTree>
    <p:extLst>
      <p:ext uri="{BB962C8B-B14F-4D97-AF65-F5344CB8AC3E}">
        <p14:creationId xmlns:p14="http://schemas.microsoft.com/office/powerpoint/2010/main" val="30580383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55</a:t>
            </a:fld>
            <a:endParaRPr lang="zh-CN" altLang="en-US"/>
          </a:p>
        </p:txBody>
      </p:sp>
    </p:spTree>
    <p:extLst>
      <p:ext uri="{BB962C8B-B14F-4D97-AF65-F5344CB8AC3E}">
        <p14:creationId xmlns:p14="http://schemas.microsoft.com/office/powerpoint/2010/main" val="16663974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56</a:t>
            </a:fld>
            <a:endParaRPr lang="zh-CN" altLang="en-US"/>
          </a:p>
        </p:txBody>
      </p:sp>
    </p:spTree>
    <p:extLst>
      <p:ext uri="{BB962C8B-B14F-4D97-AF65-F5344CB8AC3E}">
        <p14:creationId xmlns:p14="http://schemas.microsoft.com/office/powerpoint/2010/main" val="2482190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hangingPunct="0">
              <a:lnSpc>
                <a:spcPct val="150000"/>
              </a:lnSpc>
            </a:pPr>
            <a:r>
              <a:rPr lang="zh-CN" altLang="en-US" sz="1200" dirty="0">
                <a:latin typeface="方正中倩简体" pitchFamily="1" charset="-122"/>
                <a:ea typeface="方正中倩简体" pitchFamily="1" charset="-122"/>
              </a:rPr>
              <a:t>1、该材料券有</a:t>
            </a:r>
            <a:r>
              <a:rPr lang="en-US" altLang="zh-CN" sz="1200" dirty="0">
                <a:latin typeface="方正中倩简体" pitchFamily="1" charset="-122"/>
                <a:ea typeface="方正中倩简体" pitchFamily="1" charset="-122"/>
              </a:rPr>
              <a:t>2</a:t>
            </a:r>
            <a:r>
              <a:rPr lang="zh-CN" altLang="en-US" sz="1200" dirty="0">
                <a:latin typeface="方正中倩简体" pitchFamily="1" charset="-122"/>
                <a:ea typeface="方正中倩简体" pitchFamily="1" charset="-122"/>
              </a:rPr>
              <a:t>款面额，分别是5元、1元，仅用于购买活动材料，请勿作他用；</a:t>
            </a:r>
          </a:p>
          <a:p>
            <a:pPr eaLnBrk="0" hangingPunct="0">
              <a:lnSpc>
                <a:spcPct val="150000"/>
              </a:lnSpc>
            </a:pPr>
            <a:r>
              <a:rPr lang="zh-CN" altLang="en-US" sz="1200" dirty="0">
                <a:latin typeface="方正中倩简体" pitchFamily="1" charset="-122"/>
                <a:ea typeface="方正中倩简体" pitchFamily="1" charset="-122"/>
              </a:rPr>
              <a:t>2、每组材料劵额度先为</a:t>
            </a:r>
            <a:r>
              <a:rPr lang="en-US" altLang="zh-CN" sz="1400" b="1" dirty="0">
                <a:solidFill>
                  <a:srgbClr val="FF3300"/>
                </a:solidFill>
                <a:latin typeface="方正中倩简体" pitchFamily="1" charset="-122"/>
                <a:ea typeface="方正中倩简体" pitchFamily="1" charset="-122"/>
              </a:rPr>
              <a:t>10</a:t>
            </a:r>
            <a:r>
              <a:rPr lang="zh-CN" altLang="en-US" sz="1400" b="1" dirty="0">
                <a:solidFill>
                  <a:srgbClr val="FF3300"/>
                </a:solidFill>
                <a:latin typeface="方正中倩简体" pitchFamily="1" charset="-122"/>
                <a:ea typeface="方正中倩简体" pitchFamily="1" charset="-122"/>
              </a:rPr>
              <a:t>元</a:t>
            </a:r>
            <a:r>
              <a:rPr lang="zh-CN" altLang="en-US" sz="1200" dirty="0">
                <a:latin typeface="方正中倩简体" pitchFamily="1" charset="-122"/>
                <a:ea typeface="方正中倩简体" pitchFamily="1" charset="-122"/>
              </a:rPr>
              <a:t>，如需更多的材料券，请提交申请，组长会议审议通过后方能获取定额的材料券；</a:t>
            </a:r>
          </a:p>
          <a:p>
            <a:pPr eaLnBrk="0" hangingPunct="0">
              <a:lnSpc>
                <a:spcPct val="150000"/>
              </a:lnSpc>
            </a:pPr>
            <a:r>
              <a:rPr lang="zh-CN" altLang="en-US" sz="1200" dirty="0">
                <a:latin typeface="方正中倩简体" pitchFamily="1" charset="-122"/>
                <a:ea typeface="方正中倩简体" pitchFamily="1" charset="-122"/>
              </a:rPr>
              <a:t>3、请按照材料所标注价格，进行材料成本的计算；</a:t>
            </a:r>
          </a:p>
          <a:p>
            <a:pPr eaLnBrk="0" hangingPunct="0">
              <a:lnSpc>
                <a:spcPct val="150000"/>
              </a:lnSpc>
            </a:pPr>
            <a:r>
              <a:rPr lang="zh-CN" altLang="en-US" sz="1200" dirty="0">
                <a:latin typeface="方正中倩简体" pitchFamily="1" charset="-122"/>
                <a:ea typeface="方正中倩简体" pitchFamily="1" charset="-122"/>
              </a:rPr>
              <a:t>4、材料券在培训结束后，请主动交回，谢谢合作！</a:t>
            </a:r>
          </a:p>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57</a:t>
            </a:fld>
            <a:endParaRPr lang="zh-CN" altLang="en-US"/>
          </a:p>
        </p:txBody>
      </p:sp>
    </p:spTree>
    <p:extLst>
      <p:ext uri="{BB962C8B-B14F-4D97-AF65-F5344CB8AC3E}">
        <p14:creationId xmlns:p14="http://schemas.microsoft.com/office/powerpoint/2010/main" val="14763711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hangingPunct="0">
              <a:lnSpc>
                <a:spcPct val="150000"/>
              </a:lnSpc>
            </a:pPr>
            <a:r>
              <a:rPr lang="zh-CN" altLang="en-US" sz="1200" dirty="0">
                <a:latin typeface="方正中倩简体" pitchFamily="1" charset="-122"/>
                <a:ea typeface="方正中倩简体" pitchFamily="1" charset="-122"/>
              </a:rPr>
              <a:t>1、该材料券有</a:t>
            </a:r>
            <a:r>
              <a:rPr lang="en-US" altLang="zh-CN" sz="1200" dirty="0">
                <a:latin typeface="方正中倩简体" pitchFamily="1" charset="-122"/>
                <a:ea typeface="方正中倩简体" pitchFamily="1" charset="-122"/>
              </a:rPr>
              <a:t>2</a:t>
            </a:r>
            <a:r>
              <a:rPr lang="zh-CN" altLang="en-US" sz="1200" dirty="0">
                <a:latin typeface="方正中倩简体" pitchFamily="1" charset="-122"/>
                <a:ea typeface="方正中倩简体" pitchFamily="1" charset="-122"/>
              </a:rPr>
              <a:t>款面额，分别是5元、1元，仅用于购买活动材料，请勿作他用；</a:t>
            </a:r>
          </a:p>
          <a:p>
            <a:pPr eaLnBrk="0" hangingPunct="0">
              <a:lnSpc>
                <a:spcPct val="150000"/>
              </a:lnSpc>
            </a:pPr>
            <a:r>
              <a:rPr lang="zh-CN" altLang="en-US" sz="1200" dirty="0">
                <a:latin typeface="方正中倩简体" pitchFamily="1" charset="-122"/>
                <a:ea typeface="方正中倩简体" pitchFamily="1" charset="-122"/>
              </a:rPr>
              <a:t>2、每组材料劵额度为</a:t>
            </a:r>
            <a:r>
              <a:rPr lang="en-US" altLang="zh-CN" sz="1400" b="1" dirty="0">
                <a:solidFill>
                  <a:srgbClr val="FF3300"/>
                </a:solidFill>
                <a:latin typeface="方正中倩简体" pitchFamily="1" charset="-122"/>
                <a:ea typeface="方正中倩简体" pitchFamily="1" charset="-122"/>
              </a:rPr>
              <a:t>15</a:t>
            </a:r>
            <a:r>
              <a:rPr lang="zh-CN" altLang="en-US" sz="1400" b="1" dirty="0">
                <a:solidFill>
                  <a:srgbClr val="FF3300"/>
                </a:solidFill>
                <a:latin typeface="方正中倩简体" pitchFamily="1" charset="-122"/>
                <a:ea typeface="方正中倩简体" pitchFamily="1" charset="-122"/>
              </a:rPr>
              <a:t>元</a:t>
            </a:r>
            <a:r>
              <a:rPr lang="zh-CN" altLang="en-US" sz="1200" dirty="0">
                <a:latin typeface="方正中倩简体" pitchFamily="1" charset="-122"/>
                <a:ea typeface="方正中倩简体" pitchFamily="1" charset="-122"/>
              </a:rPr>
              <a:t>，如需更多的材料券，请提交申请，组长会议审议通过后方能获取定额的材料券；</a:t>
            </a:r>
          </a:p>
          <a:p>
            <a:pPr eaLnBrk="0" hangingPunct="0">
              <a:lnSpc>
                <a:spcPct val="150000"/>
              </a:lnSpc>
            </a:pPr>
            <a:r>
              <a:rPr lang="zh-CN" altLang="en-US" sz="1200" dirty="0">
                <a:latin typeface="方正中倩简体" pitchFamily="1" charset="-122"/>
                <a:ea typeface="方正中倩简体" pitchFamily="1" charset="-122"/>
              </a:rPr>
              <a:t>3、请按照材料所标注价格，进行材料成本的计算；</a:t>
            </a:r>
          </a:p>
          <a:p>
            <a:pPr eaLnBrk="0" hangingPunct="0">
              <a:lnSpc>
                <a:spcPct val="150000"/>
              </a:lnSpc>
            </a:pPr>
            <a:r>
              <a:rPr lang="zh-CN" altLang="en-US" sz="1200" dirty="0">
                <a:latin typeface="方正中倩简体" pitchFamily="1" charset="-122"/>
                <a:ea typeface="方正中倩简体" pitchFamily="1" charset="-122"/>
              </a:rPr>
              <a:t>4、材料券在培训结束后，请主动交回，谢谢合作！</a:t>
            </a:r>
          </a:p>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58</a:t>
            </a:fld>
            <a:endParaRPr lang="zh-CN" altLang="en-US"/>
          </a:p>
        </p:txBody>
      </p:sp>
    </p:spTree>
    <p:extLst>
      <p:ext uri="{BB962C8B-B14F-4D97-AF65-F5344CB8AC3E}">
        <p14:creationId xmlns:p14="http://schemas.microsoft.com/office/powerpoint/2010/main" val="32028172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59</a:t>
            </a:fld>
            <a:endParaRPr lang="zh-CN" altLang="en-US"/>
          </a:p>
        </p:txBody>
      </p:sp>
    </p:spTree>
    <p:extLst>
      <p:ext uri="{BB962C8B-B14F-4D97-AF65-F5344CB8AC3E}">
        <p14:creationId xmlns:p14="http://schemas.microsoft.com/office/powerpoint/2010/main" val="41784286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60</a:t>
            </a:fld>
            <a:endParaRPr lang="zh-CN" altLang="en-US"/>
          </a:p>
        </p:txBody>
      </p:sp>
    </p:spTree>
    <p:extLst>
      <p:ext uri="{BB962C8B-B14F-4D97-AF65-F5344CB8AC3E}">
        <p14:creationId xmlns:p14="http://schemas.microsoft.com/office/powerpoint/2010/main" val="39347457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61</a:t>
            </a:fld>
            <a:endParaRPr lang="zh-CN" altLang="en-US"/>
          </a:p>
        </p:txBody>
      </p:sp>
    </p:spTree>
    <p:extLst>
      <p:ext uri="{BB962C8B-B14F-4D97-AF65-F5344CB8AC3E}">
        <p14:creationId xmlns:p14="http://schemas.microsoft.com/office/powerpoint/2010/main" val="34080188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62</a:t>
            </a:fld>
            <a:endParaRPr lang="zh-CN" altLang="en-US"/>
          </a:p>
        </p:txBody>
      </p:sp>
    </p:spTree>
    <p:extLst>
      <p:ext uri="{BB962C8B-B14F-4D97-AF65-F5344CB8AC3E}">
        <p14:creationId xmlns:p14="http://schemas.microsoft.com/office/powerpoint/2010/main" val="20613773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hangingPunct="0">
              <a:lnSpc>
                <a:spcPct val="150000"/>
              </a:lnSpc>
            </a:pPr>
            <a:r>
              <a:rPr lang="zh-CN" altLang="en-US" sz="1200" dirty="0">
                <a:latin typeface="方正中倩简体" pitchFamily="1" charset="-122"/>
                <a:ea typeface="方正中倩简体" pitchFamily="1" charset="-122"/>
              </a:rPr>
              <a:t>1、该材料券有</a:t>
            </a:r>
            <a:r>
              <a:rPr lang="en-US" altLang="zh-CN" sz="1200" dirty="0">
                <a:latin typeface="方正中倩简体" pitchFamily="1" charset="-122"/>
                <a:ea typeface="方正中倩简体" pitchFamily="1" charset="-122"/>
              </a:rPr>
              <a:t>2</a:t>
            </a:r>
            <a:r>
              <a:rPr lang="zh-CN" altLang="en-US" sz="1200" dirty="0">
                <a:latin typeface="方正中倩简体" pitchFamily="1" charset="-122"/>
                <a:ea typeface="方正中倩简体" pitchFamily="1" charset="-122"/>
              </a:rPr>
              <a:t>款面额，分别是5元、1元，仅用于购买活动材料，请勿作他用；</a:t>
            </a:r>
          </a:p>
          <a:p>
            <a:pPr eaLnBrk="0" hangingPunct="0">
              <a:lnSpc>
                <a:spcPct val="150000"/>
              </a:lnSpc>
            </a:pPr>
            <a:r>
              <a:rPr lang="zh-CN" altLang="en-US" sz="1200" dirty="0">
                <a:latin typeface="方正中倩简体" pitchFamily="1" charset="-122"/>
                <a:ea typeface="方正中倩简体" pitchFamily="1" charset="-122"/>
              </a:rPr>
              <a:t>2、每组材料劵额度为</a:t>
            </a:r>
            <a:r>
              <a:rPr lang="en-US" altLang="zh-CN" sz="1400" b="1" dirty="0">
                <a:solidFill>
                  <a:srgbClr val="FF3300"/>
                </a:solidFill>
                <a:latin typeface="方正中倩简体" pitchFamily="1" charset="-122"/>
                <a:ea typeface="方正中倩简体" pitchFamily="1" charset="-122"/>
              </a:rPr>
              <a:t>20</a:t>
            </a:r>
            <a:r>
              <a:rPr lang="zh-CN" altLang="en-US" sz="1400" b="1" dirty="0">
                <a:solidFill>
                  <a:srgbClr val="FF3300"/>
                </a:solidFill>
                <a:latin typeface="方正中倩简体" pitchFamily="1" charset="-122"/>
                <a:ea typeface="方正中倩简体" pitchFamily="1" charset="-122"/>
              </a:rPr>
              <a:t>元</a:t>
            </a:r>
            <a:r>
              <a:rPr lang="zh-CN" altLang="en-US" sz="1200" dirty="0">
                <a:latin typeface="方正中倩简体" pitchFamily="1" charset="-122"/>
                <a:ea typeface="方正中倩简体" pitchFamily="1" charset="-122"/>
              </a:rPr>
              <a:t>，如需更多的材料券，请提交申请，组长会议审议通过后方能获取定额的材料券；</a:t>
            </a:r>
          </a:p>
          <a:p>
            <a:pPr eaLnBrk="0" hangingPunct="0">
              <a:lnSpc>
                <a:spcPct val="150000"/>
              </a:lnSpc>
            </a:pPr>
            <a:r>
              <a:rPr lang="zh-CN" altLang="en-US" sz="1200" dirty="0">
                <a:latin typeface="方正中倩简体" pitchFamily="1" charset="-122"/>
                <a:ea typeface="方正中倩简体" pitchFamily="1" charset="-122"/>
              </a:rPr>
              <a:t>3、请按照材料所标注价格，进行材料成本的计算；</a:t>
            </a:r>
          </a:p>
          <a:p>
            <a:pPr eaLnBrk="0" hangingPunct="0">
              <a:lnSpc>
                <a:spcPct val="150000"/>
              </a:lnSpc>
            </a:pPr>
            <a:r>
              <a:rPr lang="zh-CN" altLang="en-US" sz="1200" dirty="0">
                <a:latin typeface="方正中倩简体" pitchFamily="1" charset="-122"/>
                <a:ea typeface="方正中倩简体" pitchFamily="1" charset="-122"/>
              </a:rPr>
              <a:t>4、材料券在培训结束后，请主动交回，谢谢合作！</a:t>
            </a:r>
          </a:p>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63</a:t>
            </a:fld>
            <a:endParaRPr lang="zh-CN" altLang="en-US"/>
          </a:p>
        </p:txBody>
      </p:sp>
    </p:spTree>
    <p:extLst>
      <p:ext uri="{BB962C8B-B14F-4D97-AF65-F5344CB8AC3E}">
        <p14:creationId xmlns:p14="http://schemas.microsoft.com/office/powerpoint/2010/main" val="2942219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9</a:t>
            </a:fld>
            <a:endParaRPr lang="zh-CN" altLang="en-US"/>
          </a:p>
        </p:txBody>
      </p:sp>
    </p:spTree>
    <p:extLst>
      <p:ext uri="{BB962C8B-B14F-4D97-AF65-F5344CB8AC3E}">
        <p14:creationId xmlns:p14="http://schemas.microsoft.com/office/powerpoint/2010/main" val="3291643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65</a:t>
            </a:fld>
            <a:endParaRPr lang="zh-CN" altLang="en-US"/>
          </a:p>
        </p:txBody>
      </p:sp>
    </p:spTree>
    <p:extLst>
      <p:ext uri="{BB962C8B-B14F-4D97-AF65-F5344CB8AC3E}">
        <p14:creationId xmlns:p14="http://schemas.microsoft.com/office/powerpoint/2010/main" val="3188605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66</a:t>
            </a:fld>
            <a:endParaRPr lang="zh-CN" altLang="en-US"/>
          </a:p>
        </p:txBody>
      </p:sp>
    </p:spTree>
    <p:extLst>
      <p:ext uri="{BB962C8B-B14F-4D97-AF65-F5344CB8AC3E}">
        <p14:creationId xmlns:p14="http://schemas.microsoft.com/office/powerpoint/2010/main" val="24586148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67</a:t>
            </a:fld>
            <a:endParaRPr lang="zh-CN" altLang="en-US"/>
          </a:p>
        </p:txBody>
      </p:sp>
    </p:spTree>
    <p:extLst>
      <p:ext uri="{BB962C8B-B14F-4D97-AF65-F5344CB8AC3E}">
        <p14:creationId xmlns:p14="http://schemas.microsoft.com/office/powerpoint/2010/main" val="16473045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一个完整的工程设计项目，以上</a:t>
            </a:r>
            <a:r>
              <a:rPr lang="en-US" altLang="zh-CN" sz="1200" kern="12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个环节缺一不可；</a:t>
            </a:r>
          </a:p>
          <a:p>
            <a:pPr lvl="0"/>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流程并非正真线性化，更像一个循环的过程；</a:t>
            </a:r>
          </a:p>
          <a:p>
            <a:pPr lvl="0"/>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在工程设计过程中，还需重视学生其他能力的培养，包括查阅文献、设计、动手制作、团队合作、表达交流等能力。</a:t>
            </a:r>
          </a:p>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68</a:t>
            </a:fld>
            <a:endParaRPr lang="zh-CN" altLang="en-US"/>
          </a:p>
        </p:txBody>
      </p:sp>
    </p:spTree>
    <p:extLst>
      <p:ext uri="{BB962C8B-B14F-4D97-AF65-F5344CB8AC3E}">
        <p14:creationId xmlns:p14="http://schemas.microsoft.com/office/powerpoint/2010/main" val="38816780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69</a:t>
            </a:fld>
            <a:endParaRPr lang="zh-CN" altLang="en-US"/>
          </a:p>
        </p:txBody>
      </p:sp>
    </p:spTree>
    <p:extLst>
      <p:ext uri="{BB962C8B-B14F-4D97-AF65-F5344CB8AC3E}">
        <p14:creationId xmlns:p14="http://schemas.microsoft.com/office/powerpoint/2010/main" val="17846773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a:solidFill>
                  <a:schemeClr val="tx1"/>
                </a:solidFill>
                <a:effectLst/>
                <a:latin typeface="+mn-lt"/>
                <a:ea typeface="+mn-ea"/>
                <a:cs typeface="+mn-cs"/>
              </a:rPr>
              <a:t>学生对课程涉及的知识和技能进行自评；</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学生对</a:t>
            </a:r>
            <a:r>
              <a:rPr lang="zh-CN" altLang="en-US" sz="1200" kern="1200" dirty="0">
                <a:solidFill>
                  <a:schemeClr val="tx1"/>
                </a:solidFill>
                <a:effectLst/>
                <a:latin typeface="+mn-lt"/>
                <a:ea typeface="+mn-ea"/>
                <a:cs typeface="+mn-cs"/>
              </a:rPr>
              <a:t>全息投影</a:t>
            </a:r>
            <a:r>
              <a:rPr lang="zh-CN" altLang="zh-CN" sz="1200" kern="1200" dirty="0">
                <a:solidFill>
                  <a:schemeClr val="tx1"/>
                </a:solidFill>
                <a:effectLst/>
                <a:latin typeface="+mn-lt"/>
                <a:ea typeface="+mn-ea"/>
                <a:cs typeface="+mn-cs"/>
              </a:rPr>
              <a:t>的设计与制作进行</a:t>
            </a:r>
            <a:r>
              <a:rPr lang="en-US" altLang="zh-CN" sz="1200" kern="1200" dirty="0">
                <a:solidFill>
                  <a:schemeClr val="tx1"/>
                </a:solidFill>
                <a:effectLst/>
                <a:latin typeface="+mn-lt"/>
                <a:ea typeface="+mn-ea"/>
                <a:cs typeface="+mn-cs"/>
              </a:rPr>
              <a:t>3-2-1</a:t>
            </a:r>
            <a:r>
              <a:rPr lang="zh-CN" altLang="zh-CN" sz="1200" kern="1200" dirty="0">
                <a:solidFill>
                  <a:schemeClr val="tx1"/>
                </a:solidFill>
                <a:effectLst/>
                <a:latin typeface="+mn-lt"/>
                <a:ea typeface="+mn-ea"/>
                <a:cs typeface="+mn-cs"/>
              </a:rPr>
              <a:t>总结和评价。</a:t>
            </a:r>
            <a:r>
              <a:rPr lang="zh-CN" altLang="zh-CN" dirty="0">
                <a:effectLst/>
              </a:rPr>
              <a:t> </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教学说明</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评价的内容，教师可以让学生在课余的时间自己填写，如果课时允许也可以在课堂上进行。</a:t>
            </a:r>
          </a:p>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70</a:t>
            </a:fld>
            <a:endParaRPr lang="zh-CN" altLang="en-US"/>
          </a:p>
        </p:txBody>
      </p:sp>
    </p:spTree>
    <p:extLst>
      <p:ext uri="{BB962C8B-B14F-4D97-AF65-F5344CB8AC3E}">
        <p14:creationId xmlns:p14="http://schemas.microsoft.com/office/powerpoint/2010/main" val="34810410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a:solidFill>
                  <a:schemeClr val="tx1"/>
                </a:solidFill>
                <a:effectLst/>
                <a:latin typeface="+mn-lt"/>
                <a:ea typeface="+mn-ea"/>
                <a:cs typeface="+mn-cs"/>
              </a:rPr>
              <a:t>学生对课程涉及的知识和技能进行自评；</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学生对</a:t>
            </a:r>
            <a:r>
              <a:rPr lang="zh-CN" altLang="en-US" sz="1200" kern="1200" dirty="0">
                <a:solidFill>
                  <a:schemeClr val="tx1"/>
                </a:solidFill>
                <a:effectLst/>
                <a:latin typeface="+mn-lt"/>
                <a:ea typeface="+mn-ea"/>
                <a:cs typeface="+mn-cs"/>
              </a:rPr>
              <a:t>全息投影</a:t>
            </a:r>
            <a:r>
              <a:rPr lang="zh-CN" altLang="zh-CN" sz="1200" kern="1200" dirty="0">
                <a:solidFill>
                  <a:schemeClr val="tx1"/>
                </a:solidFill>
                <a:effectLst/>
                <a:latin typeface="+mn-lt"/>
                <a:ea typeface="+mn-ea"/>
                <a:cs typeface="+mn-cs"/>
              </a:rPr>
              <a:t>的设计与制作进行</a:t>
            </a:r>
            <a:r>
              <a:rPr lang="en-US" altLang="zh-CN" sz="1200" kern="1200" dirty="0">
                <a:solidFill>
                  <a:schemeClr val="tx1"/>
                </a:solidFill>
                <a:effectLst/>
                <a:latin typeface="+mn-lt"/>
                <a:ea typeface="+mn-ea"/>
                <a:cs typeface="+mn-cs"/>
              </a:rPr>
              <a:t>3-2-1</a:t>
            </a:r>
            <a:r>
              <a:rPr lang="zh-CN" altLang="zh-CN" sz="1200" kern="1200" dirty="0">
                <a:solidFill>
                  <a:schemeClr val="tx1"/>
                </a:solidFill>
                <a:effectLst/>
                <a:latin typeface="+mn-lt"/>
                <a:ea typeface="+mn-ea"/>
                <a:cs typeface="+mn-cs"/>
              </a:rPr>
              <a:t>总结和评价。</a:t>
            </a:r>
            <a:r>
              <a:rPr lang="zh-CN" altLang="zh-CN" dirty="0">
                <a:effectLst/>
              </a:rPr>
              <a:t> </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教学说明</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评价的内容，教师可以让学生在课余的时间自己填写，如果课时允许也可以在课堂上进行。</a:t>
            </a:r>
          </a:p>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71</a:t>
            </a:fld>
            <a:endParaRPr lang="zh-CN" altLang="en-US"/>
          </a:p>
        </p:txBody>
      </p:sp>
    </p:spTree>
    <p:extLst>
      <p:ext uri="{BB962C8B-B14F-4D97-AF65-F5344CB8AC3E}">
        <p14:creationId xmlns:p14="http://schemas.microsoft.com/office/powerpoint/2010/main" val="33109183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《3D</a:t>
            </a:r>
            <a:r>
              <a:rPr lang="zh-CN" altLang="en-US" dirty="0"/>
              <a:t>全息投影</a:t>
            </a:r>
            <a:r>
              <a:rPr lang="en-US" altLang="zh-CN" dirty="0"/>
              <a:t>》STEAM</a:t>
            </a:r>
            <a:r>
              <a:rPr lang="zh-CN" altLang="en-US" dirty="0"/>
              <a:t>知识总结</a:t>
            </a:r>
          </a:p>
        </p:txBody>
      </p:sp>
      <p:sp>
        <p:nvSpPr>
          <p:cNvPr id="4" name="灯片编号占位符 3"/>
          <p:cNvSpPr>
            <a:spLocks noGrp="1"/>
          </p:cNvSpPr>
          <p:nvPr>
            <p:ph type="sldNum" sz="quarter" idx="10"/>
          </p:nvPr>
        </p:nvSpPr>
        <p:spPr/>
        <p:txBody>
          <a:bodyPr/>
          <a:lstStyle/>
          <a:p>
            <a:fld id="{34AF9B67-5083-4952-80A8-472A93B9F44F}" type="slidenum">
              <a:rPr lang="zh-CN" altLang="en-US" smtClean="0"/>
              <a:t>72</a:t>
            </a:fld>
            <a:endParaRPr lang="zh-CN" altLang="en-US"/>
          </a:p>
        </p:txBody>
      </p:sp>
    </p:spTree>
    <p:extLst>
      <p:ext uri="{BB962C8B-B14F-4D97-AF65-F5344CB8AC3E}">
        <p14:creationId xmlns:p14="http://schemas.microsoft.com/office/powerpoint/2010/main" val="2403793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10</a:t>
            </a:fld>
            <a:endParaRPr lang="zh-CN" altLang="en-US"/>
          </a:p>
        </p:txBody>
      </p:sp>
    </p:spTree>
    <p:extLst>
      <p:ext uri="{BB962C8B-B14F-4D97-AF65-F5344CB8AC3E}">
        <p14:creationId xmlns:p14="http://schemas.microsoft.com/office/powerpoint/2010/main" val="2696988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12</a:t>
            </a:fld>
            <a:endParaRPr lang="zh-CN" altLang="en-US"/>
          </a:p>
        </p:txBody>
      </p:sp>
    </p:spTree>
    <p:extLst>
      <p:ext uri="{BB962C8B-B14F-4D97-AF65-F5344CB8AC3E}">
        <p14:creationId xmlns:p14="http://schemas.microsoft.com/office/powerpoint/2010/main" val="3291679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AF9B67-5083-4952-80A8-472A93B9F44F}" type="slidenum">
              <a:rPr lang="zh-CN" altLang="en-US" smtClean="0"/>
              <a:t>13</a:t>
            </a:fld>
            <a:endParaRPr lang="zh-CN" altLang="en-US"/>
          </a:p>
        </p:txBody>
      </p:sp>
    </p:spTree>
    <p:extLst>
      <p:ext uri="{BB962C8B-B14F-4D97-AF65-F5344CB8AC3E}">
        <p14:creationId xmlns:p14="http://schemas.microsoft.com/office/powerpoint/2010/main" val="233552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81B41-65F6-450E-9EE9-CFBE0B0A7FA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F2EC6F4-500A-4327-B74C-2D202DC2767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98BC7456-1761-40FA-89BA-0176FC37EF71}"/>
              </a:ext>
            </a:extLst>
          </p:cNvPr>
          <p:cNvSpPr>
            <a:spLocks noGrp="1"/>
          </p:cNvSpPr>
          <p:nvPr>
            <p:ph type="dt" sz="half" idx="10"/>
          </p:nvPr>
        </p:nvSpPr>
        <p:spPr/>
        <p:txBody>
          <a:bodyPr/>
          <a:lstStyle/>
          <a:p>
            <a:fld id="{8BD152C4-C74D-4B88-BA73-E085D4C371B3}" type="datetimeFigureOut">
              <a:rPr lang="zh-CN" altLang="en-US" smtClean="0"/>
              <a:t>2019-05-11</a:t>
            </a:fld>
            <a:endParaRPr lang="zh-CN" altLang="en-US"/>
          </a:p>
        </p:txBody>
      </p:sp>
      <p:sp>
        <p:nvSpPr>
          <p:cNvPr id="5" name="页脚占位符 4">
            <a:extLst>
              <a:ext uri="{FF2B5EF4-FFF2-40B4-BE49-F238E27FC236}">
                <a16:creationId xmlns:a16="http://schemas.microsoft.com/office/drawing/2014/main" id="{8E844A25-57A9-4461-A456-5938A6E131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B4605F-EC53-44EC-AB24-5B2DC84F2181}"/>
              </a:ext>
            </a:extLst>
          </p:cNvPr>
          <p:cNvSpPr>
            <a:spLocks noGrp="1"/>
          </p:cNvSpPr>
          <p:nvPr>
            <p:ph type="sldNum" sz="quarter" idx="12"/>
          </p:nvPr>
        </p:nvSpPr>
        <p:spPr/>
        <p:txBody>
          <a:bodyPr/>
          <a:lstStyle/>
          <a:p>
            <a:fld id="{76796453-F300-4D86-897E-5F33DE2A390D}" type="slidenum">
              <a:rPr lang="zh-CN" altLang="en-US" smtClean="0"/>
              <a:t>‹#›</a:t>
            </a:fld>
            <a:endParaRPr lang="zh-CN" altLang="en-US"/>
          </a:p>
        </p:txBody>
      </p:sp>
    </p:spTree>
    <p:extLst>
      <p:ext uri="{BB962C8B-B14F-4D97-AF65-F5344CB8AC3E}">
        <p14:creationId xmlns:p14="http://schemas.microsoft.com/office/powerpoint/2010/main" val="3963975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05F32-47EB-46FB-BD1E-D5A265CE8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171425F-5E78-4DEF-B327-60D0707F3AB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651B356-D5EB-48EE-8FB6-2E752D31E48D}"/>
              </a:ext>
            </a:extLst>
          </p:cNvPr>
          <p:cNvSpPr>
            <a:spLocks noGrp="1"/>
          </p:cNvSpPr>
          <p:nvPr>
            <p:ph type="dt" sz="half" idx="10"/>
          </p:nvPr>
        </p:nvSpPr>
        <p:spPr/>
        <p:txBody>
          <a:bodyPr/>
          <a:lstStyle/>
          <a:p>
            <a:fld id="{8BD152C4-C74D-4B88-BA73-E085D4C371B3}" type="datetimeFigureOut">
              <a:rPr lang="zh-CN" altLang="en-US" smtClean="0"/>
              <a:t>2019-05-11</a:t>
            </a:fld>
            <a:endParaRPr lang="zh-CN" altLang="en-US"/>
          </a:p>
        </p:txBody>
      </p:sp>
      <p:sp>
        <p:nvSpPr>
          <p:cNvPr id="5" name="页脚占位符 4">
            <a:extLst>
              <a:ext uri="{FF2B5EF4-FFF2-40B4-BE49-F238E27FC236}">
                <a16:creationId xmlns:a16="http://schemas.microsoft.com/office/drawing/2014/main" id="{4D490A08-3850-4EDC-85B9-5D1276B2AE9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CEAB0A0-A8D6-40B0-ACA9-45C67857DF36}"/>
              </a:ext>
            </a:extLst>
          </p:cNvPr>
          <p:cNvSpPr>
            <a:spLocks noGrp="1"/>
          </p:cNvSpPr>
          <p:nvPr>
            <p:ph type="sldNum" sz="quarter" idx="12"/>
          </p:nvPr>
        </p:nvSpPr>
        <p:spPr/>
        <p:txBody>
          <a:bodyPr/>
          <a:lstStyle/>
          <a:p>
            <a:fld id="{76796453-F300-4D86-897E-5F33DE2A390D}" type="slidenum">
              <a:rPr lang="zh-CN" altLang="en-US" smtClean="0"/>
              <a:t>‹#›</a:t>
            </a:fld>
            <a:endParaRPr lang="zh-CN" altLang="en-US"/>
          </a:p>
        </p:txBody>
      </p:sp>
    </p:spTree>
    <p:extLst>
      <p:ext uri="{BB962C8B-B14F-4D97-AF65-F5344CB8AC3E}">
        <p14:creationId xmlns:p14="http://schemas.microsoft.com/office/powerpoint/2010/main" val="1398860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AD249B-0AF4-4B9D-9E28-ED599124AF60}"/>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33D576C-B0B0-494B-9910-3D8BC547E967}"/>
              </a:ext>
            </a:extLst>
          </p:cNvPr>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4513365-C101-40C7-9203-C407C5A673CD}"/>
              </a:ext>
            </a:extLst>
          </p:cNvPr>
          <p:cNvSpPr>
            <a:spLocks noGrp="1"/>
          </p:cNvSpPr>
          <p:nvPr>
            <p:ph type="dt" sz="half" idx="10"/>
          </p:nvPr>
        </p:nvSpPr>
        <p:spPr/>
        <p:txBody>
          <a:bodyPr/>
          <a:lstStyle/>
          <a:p>
            <a:fld id="{8BD152C4-C74D-4B88-BA73-E085D4C371B3}" type="datetimeFigureOut">
              <a:rPr lang="zh-CN" altLang="en-US" smtClean="0"/>
              <a:t>2019-05-11</a:t>
            </a:fld>
            <a:endParaRPr lang="zh-CN" altLang="en-US"/>
          </a:p>
        </p:txBody>
      </p:sp>
      <p:sp>
        <p:nvSpPr>
          <p:cNvPr id="5" name="页脚占位符 4">
            <a:extLst>
              <a:ext uri="{FF2B5EF4-FFF2-40B4-BE49-F238E27FC236}">
                <a16:creationId xmlns:a16="http://schemas.microsoft.com/office/drawing/2014/main" id="{77469F01-2DB3-482E-8DC0-2981306E5B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3A8E0F-CF42-44B2-9C86-73AB2F3BEDA7}"/>
              </a:ext>
            </a:extLst>
          </p:cNvPr>
          <p:cNvSpPr>
            <a:spLocks noGrp="1"/>
          </p:cNvSpPr>
          <p:nvPr>
            <p:ph type="sldNum" sz="quarter" idx="12"/>
          </p:nvPr>
        </p:nvSpPr>
        <p:spPr/>
        <p:txBody>
          <a:bodyPr/>
          <a:lstStyle/>
          <a:p>
            <a:fld id="{76796453-F300-4D86-897E-5F33DE2A390D}" type="slidenum">
              <a:rPr lang="zh-CN" altLang="en-US" smtClean="0"/>
              <a:t>‹#›</a:t>
            </a:fld>
            <a:endParaRPr lang="zh-CN" altLang="en-US"/>
          </a:p>
        </p:txBody>
      </p:sp>
    </p:spTree>
    <p:extLst>
      <p:ext uri="{BB962C8B-B14F-4D97-AF65-F5344CB8AC3E}">
        <p14:creationId xmlns:p14="http://schemas.microsoft.com/office/powerpoint/2010/main" val="1138922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A97BA-7AC3-4652-9DA3-38739F327B2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60B6CAC-F59F-478A-A615-600D3845392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2204FBD-3831-49C2-8184-DC03463C891C}"/>
              </a:ext>
            </a:extLst>
          </p:cNvPr>
          <p:cNvSpPr>
            <a:spLocks noGrp="1"/>
          </p:cNvSpPr>
          <p:nvPr>
            <p:ph type="dt" sz="half" idx="10"/>
          </p:nvPr>
        </p:nvSpPr>
        <p:spPr/>
        <p:txBody>
          <a:bodyPr/>
          <a:lstStyle/>
          <a:p>
            <a:fld id="{8BD152C4-C74D-4B88-BA73-E085D4C371B3}" type="datetimeFigureOut">
              <a:rPr lang="zh-CN" altLang="en-US" smtClean="0"/>
              <a:t>2019-05-11</a:t>
            </a:fld>
            <a:endParaRPr lang="zh-CN" altLang="en-US"/>
          </a:p>
        </p:txBody>
      </p:sp>
      <p:sp>
        <p:nvSpPr>
          <p:cNvPr id="5" name="页脚占位符 4">
            <a:extLst>
              <a:ext uri="{FF2B5EF4-FFF2-40B4-BE49-F238E27FC236}">
                <a16:creationId xmlns:a16="http://schemas.microsoft.com/office/drawing/2014/main" id="{7780B5FB-F1E6-4196-9FCF-3BEB276801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9A6B6B-AAEB-4A8B-97CD-91C4468EE187}"/>
              </a:ext>
            </a:extLst>
          </p:cNvPr>
          <p:cNvSpPr>
            <a:spLocks noGrp="1"/>
          </p:cNvSpPr>
          <p:nvPr>
            <p:ph type="sldNum" sz="quarter" idx="12"/>
          </p:nvPr>
        </p:nvSpPr>
        <p:spPr/>
        <p:txBody>
          <a:bodyPr/>
          <a:lstStyle/>
          <a:p>
            <a:fld id="{76796453-F300-4D86-897E-5F33DE2A390D}" type="slidenum">
              <a:rPr lang="zh-CN" altLang="en-US" smtClean="0"/>
              <a:t>‹#›</a:t>
            </a:fld>
            <a:endParaRPr lang="zh-CN" altLang="en-US"/>
          </a:p>
        </p:txBody>
      </p:sp>
    </p:spTree>
    <p:extLst>
      <p:ext uri="{BB962C8B-B14F-4D97-AF65-F5344CB8AC3E}">
        <p14:creationId xmlns:p14="http://schemas.microsoft.com/office/powerpoint/2010/main" val="113381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B9B22F-7EDA-4AA5-B4D9-C8769AE9CDB6}"/>
              </a:ext>
            </a:extLst>
          </p:cNvPr>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EE5CD40-EDAA-4DD7-A2C9-2BEDB4FD6BE5}"/>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D5733EB-A0AB-4C3A-9DD8-262F1E16598A}"/>
              </a:ext>
            </a:extLst>
          </p:cNvPr>
          <p:cNvSpPr>
            <a:spLocks noGrp="1"/>
          </p:cNvSpPr>
          <p:nvPr>
            <p:ph type="dt" sz="half" idx="10"/>
          </p:nvPr>
        </p:nvSpPr>
        <p:spPr/>
        <p:txBody>
          <a:bodyPr/>
          <a:lstStyle/>
          <a:p>
            <a:fld id="{8BD152C4-C74D-4B88-BA73-E085D4C371B3}" type="datetimeFigureOut">
              <a:rPr lang="zh-CN" altLang="en-US" smtClean="0"/>
              <a:t>2019-05-11</a:t>
            </a:fld>
            <a:endParaRPr lang="zh-CN" altLang="en-US"/>
          </a:p>
        </p:txBody>
      </p:sp>
      <p:sp>
        <p:nvSpPr>
          <p:cNvPr id="5" name="页脚占位符 4">
            <a:extLst>
              <a:ext uri="{FF2B5EF4-FFF2-40B4-BE49-F238E27FC236}">
                <a16:creationId xmlns:a16="http://schemas.microsoft.com/office/drawing/2014/main" id="{F1C5A5D1-EE3F-4D57-B74B-A72C5BB21E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1B47FC-2D90-4006-B86D-7AB3AA600E77}"/>
              </a:ext>
            </a:extLst>
          </p:cNvPr>
          <p:cNvSpPr>
            <a:spLocks noGrp="1"/>
          </p:cNvSpPr>
          <p:nvPr>
            <p:ph type="sldNum" sz="quarter" idx="12"/>
          </p:nvPr>
        </p:nvSpPr>
        <p:spPr/>
        <p:txBody>
          <a:bodyPr/>
          <a:lstStyle/>
          <a:p>
            <a:fld id="{76796453-F300-4D86-897E-5F33DE2A390D}" type="slidenum">
              <a:rPr lang="zh-CN" altLang="en-US" smtClean="0"/>
              <a:t>‹#›</a:t>
            </a:fld>
            <a:endParaRPr lang="zh-CN" altLang="en-US"/>
          </a:p>
        </p:txBody>
      </p:sp>
    </p:spTree>
    <p:extLst>
      <p:ext uri="{BB962C8B-B14F-4D97-AF65-F5344CB8AC3E}">
        <p14:creationId xmlns:p14="http://schemas.microsoft.com/office/powerpoint/2010/main" val="669349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1D5B5-0718-4DDA-BE4D-C2CD94D324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AFEF35A-0389-4261-9BFD-949DFC9314D7}"/>
              </a:ext>
            </a:extLst>
          </p:cNvPr>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64499C3-5FFC-4C4F-8F78-D2EA3813F59E}"/>
              </a:ext>
            </a:extLst>
          </p:cNvPr>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11678F-C007-44BA-8624-21C0DEB868F5}"/>
              </a:ext>
            </a:extLst>
          </p:cNvPr>
          <p:cNvSpPr>
            <a:spLocks noGrp="1"/>
          </p:cNvSpPr>
          <p:nvPr>
            <p:ph type="dt" sz="half" idx="10"/>
          </p:nvPr>
        </p:nvSpPr>
        <p:spPr/>
        <p:txBody>
          <a:bodyPr/>
          <a:lstStyle/>
          <a:p>
            <a:fld id="{8BD152C4-C74D-4B88-BA73-E085D4C371B3}" type="datetimeFigureOut">
              <a:rPr lang="zh-CN" altLang="en-US" smtClean="0"/>
              <a:t>2019-05-11</a:t>
            </a:fld>
            <a:endParaRPr lang="zh-CN" altLang="en-US"/>
          </a:p>
        </p:txBody>
      </p:sp>
      <p:sp>
        <p:nvSpPr>
          <p:cNvPr id="6" name="页脚占位符 5">
            <a:extLst>
              <a:ext uri="{FF2B5EF4-FFF2-40B4-BE49-F238E27FC236}">
                <a16:creationId xmlns:a16="http://schemas.microsoft.com/office/drawing/2014/main" id="{5CF30AD5-AC39-46FA-A2BE-A3EE41C2151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8321120-FEE3-47A4-BD27-7B156D3C8EFF}"/>
              </a:ext>
            </a:extLst>
          </p:cNvPr>
          <p:cNvSpPr>
            <a:spLocks noGrp="1"/>
          </p:cNvSpPr>
          <p:nvPr>
            <p:ph type="sldNum" sz="quarter" idx="12"/>
          </p:nvPr>
        </p:nvSpPr>
        <p:spPr/>
        <p:txBody>
          <a:bodyPr/>
          <a:lstStyle/>
          <a:p>
            <a:fld id="{76796453-F300-4D86-897E-5F33DE2A390D}" type="slidenum">
              <a:rPr lang="zh-CN" altLang="en-US" smtClean="0"/>
              <a:t>‹#›</a:t>
            </a:fld>
            <a:endParaRPr lang="zh-CN" altLang="en-US"/>
          </a:p>
        </p:txBody>
      </p:sp>
    </p:spTree>
    <p:extLst>
      <p:ext uri="{BB962C8B-B14F-4D97-AF65-F5344CB8AC3E}">
        <p14:creationId xmlns:p14="http://schemas.microsoft.com/office/powerpoint/2010/main" val="476606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8FB82-05D5-427E-BF43-3C25F72EE8EA}"/>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E38FCC-0647-4ADA-A0E7-76DB56B046B6}"/>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249E3B2-E224-434F-8EE3-C0141CA559C5}"/>
              </a:ext>
            </a:extLst>
          </p:cNvPr>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6A580E1-0D20-4EBD-B60E-50E7140532CC}"/>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844297B-DFB5-450D-BB6F-D750CEB86B61}"/>
              </a:ext>
            </a:extLst>
          </p:cNvPr>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755AD86-06F3-4E61-A4CB-6906263ABE06}"/>
              </a:ext>
            </a:extLst>
          </p:cNvPr>
          <p:cNvSpPr>
            <a:spLocks noGrp="1"/>
          </p:cNvSpPr>
          <p:nvPr>
            <p:ph type="dt" sz="half" idx="10"/>
          </p:nvPr>
        </p:nvSpPr>
        <p:spPr/>
        <p:txBody>
          <a:bodyPr/>
          <a:lstStyle/>
          <a:p>
            <a:fld id="{8BD152C4-C74D-4B88-BA73-E085D4C371B3}" type="datetimeFigureOut">
              <a:rPr lang="zh-CN" altLang="en-US" smtClean="0"/>
              <a:t>2019-05-11</a:t>
            </a:fld>
            <a:endParaRPr lang="zh-CN" altLang="en-US"/>
          </a:p>
        </p:txBody>
      </p:sp>
      <p:sp>
        <p:nvSpPr>
          <p:cNvPr id="8" name="页脚占位符 7">
            <a:extLst>
              <a:ext uri="{FF2B5EF4-FFF2-40B4-BE49-F238E27FC236}">
                <a16:creationId xmlns:a16="http://schemas.microsoft.com/office/drawing/2014/main" id="{8297B596-57CF-49CA-B62E-789FBE3702C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B563CB2-3150-45CC-B0CC-A8CAA4F612AC}"/>
              </a:ext>
            </a:extLst>
          </p:cNvPr>
          <p:cNvSpPr>
            <a:spLocks noGrp="1"/>
          </p:cNvSpPr>
          <p:nvPr>
            <p:ph type="sldNum" sz="quarter" idx="12"/>
          </p:nvPr>
        </p:nvSpPr>
        <p:spPr/>
        <p:txBody>
          <a:bodyPr/>
          <a:lstStyle/>
          <a:p>
            <a:fld id="{76796453-F300-4D86-897E-5F33DE2A390D}" type="slidenum">
              <a:rPr lang="zh-CN" altLang="en-US" smtClean="0"/>
              <a:t>‹#›</a:t>
            </a:fld>
            <a:endParaRPr lang="zh-CN" altLang="en-US"/>
          </a:p>
        </p:txBody>
      </p:sp>
    </p:spTree>
    <p:extLst>
      <p:ext uri="{BB962C8B-B14F-4D97-AF65-F5344CB8AC3E}">
        <p14:creationId xmlns:p14="http://schemas.microsoft.com/office/powerpoint/2010/main" val="1417214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2A622-C8EB-4465-A13F-42F23E5999D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C3AD10D-C12D-4ACB-8753-8C86F7301CFC}"/>
              </a:ext>
            </a:extLst>
          </p:cNvPr>
          <p:cNvSpPr>
            <a:spLocks noGrp="1"/>
          </p:cNvSpPr>
          <p:nvPr>
            <p:ph type="dt" sz="half" idx="10"/>
          </p:nvPr>
        </p:nvSpPr>
        <p:spPr/>
        <p:txBody>
          <a:bodyPr/>
          <a:lstStyle/>
          <a:p>
            <a:fld id="{8BD152C4-C74D-4B88-BA73-E085D4C371B3}" type="datetimeFigureOut">
              <a:rPr lang="zh-CN" altLang="en-US" smtClean="0"/>
              <a:t>2019-05-11</a:t>
            </a:fld>
            <a:endParaRPr lang="zh-CN" altLang="en-US"/>
          </a:p>
        </p:txBody>
      </p:sp>
      <p:sp>
        <p:nvSpPr>
          <p:cNvPr id="4" name="页脚占位符 3">
            <a:extLst>
              <a:ext uri="{FF2B5EF4-FFF2-40B4-BE49-F238E27FC236}">
                <a16:creationId xmlns:a16="http://schemas.microsoft.com/office/drawing/2014/main" id="{03DB8398-2888-4130-8FD9-E6346C9C1CC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C82E023-34C4-450D-B1B6-08A9ACE293B4}"/>
              </a:ext>
            </a:extLst>
          </p:cNvPr>
          <p:cNvSpPr>
            <a:spLocks noGrp="1"/>
          </p:cNvSpPr>
          <p:nvPr>
            <p:ph type="sldNum" sz="quarter" idx="12"/>
          </p:nvPr>
        </p:nvSpPr>
        <p:spPr/>
        <p:txBody>
          <a:bodyPr/>
          <a:lstStyle/>
          <a:p>
            <a:fld id="{76796453-F300-4D86-897E-5F33DE2A390D}" type="slidenum">
              <a:rPr lang="zh-CN" altLang="en-US" smtClean="0"/>
              <a:t>‹#›</a:t>
            </a:fld>
            <a:endParaRPr lang="zh-CN" altLang="en-US"/>
          </a:p>
        </p:txBody>
      </p:sp>
    </p:spTree>
    <p:extLst>
      <p:ext uri="{BB962C8B-B14F-4D97-AF65-F5344CB8AC3E}">
        <p14:creationId xmlns:p14="http://schemas.microsoft.com/office/powerpoint/2010/main" val="1410762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4AAB3A-3554-444E-B7F7-2DEBC6E6A990}"/>
              </a:ext>
            </a:extLst>
          </p:cNvPr>
          <p:cNvSpPr>
            <a:spLocks noGrp="1"/>
          </p:cNvSpPr>
          <p:nvPr>
            <p:ph type="dt" sz="half" idx="10"/>
          </p:nvPr>
        </p:nvSpPr>
        <p:spPr/>
        <p:txBody>
          <a:bodyPr/>
          <a:lstStyle/>
          <a:p>
            <a:fld id="{8BD152C4-C74D-4B88-BA73-E085D4C371B3}" type="datetimeFigureOut">
              <a:rPr lang="zh-CN" altLang="en-US" smtClean="0"/>
              <a:t>2019-05-11</a:t>
            </a:fld>
            <a:endParaRPr lang="zh-CN" altLang="en-US"/>
          </a:p>
        </p:txBody>
      </p:sp>
      <p:sp>
        <p:nvSpPr>
          <p:cNvPr id="3" name="页脚占位符 2">
            <a:extLst>
              <a:ext uri="{FF2B5EF4-FFF2-40B4-BE49-F238E27FC236}">
                <a16:creationId xmlns:a16="http://schemas.microsoft.com/office/drawing/2014/main" id="{5A18727D-3F7D-4375-910A-E96CC528405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62B00C3-D2A4-4924-8DAE-CE8D28AB40E9}"/>
              </a:ext>
            </a:extLst>
          </p:cNvPr>
          <p:cNvSpPr>
            <a:spLocks noGrp="1"/>
          </p:cNvSpPr>
          <p:nvPr>
            <p:ph type="sldNum" sz="quarter" idx="12"/>
          </p:nvPr>
        </p:nvSpPr>
        <p:spPr/>
        <p:txBody>
          <a:bodyPr/>
          <a:lstStyle/>
          <a:p>
            <a:fld id="{76796453-F300-4D86-897E-5F33DE2A390D}" type="slidenum">
              <a:rPr lang="zh-CN" altLang="en-US" smtClean="0"/>
              <a:t>‹#›</a:t>
            </a:fld>
            <a:endParaRPr lang="zh-CN" altLang="en-US"/>
          </a:p>
        </p:txBody>
      </p:sp>
    </p:spTree>
    <p:extLst>
      <p:ext uri="{BB962C8B-B14F-4D97-AF65-F5344CB8AC3E}">
        <p14:creationId xmlns:p14="http://schemas.microsoft.com/office/powerpoint/2010/main" val="2526785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83197F-B187-466E-8907-A4A6450D60BC}"/>
              </a:ext>
            </a:extLst>
          </p:cNvPr>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BED937-40A8-4A94-B298-BCEC46864F7A}"/>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B02438A-F102-48A8-B583-A153AC1DA9B7}"/>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809FE66-CE3C-4E9F-B3DF-8F5223893540}"/>
              </a:ext>
            </a:extLst>
          </p:cNvPr>
          <p:cNvSpPr>
            <a:spLocks noGrp="1"/>
          </p:cNvSpPr>
          <p:nvPr>
            <p:ph type="dt" sz="half" idx="10"/>
          </p:nvPr>
        </p:nvSpPr>
        <p:spPr/>
        <p:txBody>
          <a:bodyPr/>
          <a:lstStyle/>
          <a:p>
            <a:fld id="{8BD152C4-C74D-4B88-BA73-E085D4C371B3}" type="datetimeFigureOut">
              <a:rPr lang="zh-CN" altLang="en-US" smtClean="0"/>
              <a:t>2019-05-11</a:t>
            </a:fld>
            <a:endParaRPr lang="zh-CN" altLang="en-US"/>
          </a:p>
        </p:txBody>
      </p:sp>
      <p:sp>
        <p:nvSpPr>
          <p:cNvPr id="6" name="页脚占位符 5">
            <a:extLst>
              <a:ext uri="{FF2B5EF4-FFF2-40B4-BE49-F238E27FC236}">
                <a16:creationId xmlns:a16="http://schemas.microsoft.com/office/drawing/2014/main" id="{6A7D6AB3-5BC2-440F-B3AD-3D27CD06887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0446158-8DB8-40BE-9E89-888A154FA367}"/>
              </a:ext>
            </a:extLst>
          </p:cNvPr>
          <p:cNvSpPr>
            <a:spLocks noGrp="1"/>
          </p:cNvSpPr>
          <p:nvPr>
            <p:ph type="sldNum" sz="quarter" idx="12"/>
          </p:nvPr>
        </p:nvSpPr>
        <p:spPr/>
        <p:txBody>
          <a:bodyPr/>
          <a:lstStyle/>
          <a:p>
            <a:fld id="{76796453-F300-4D86-897E-5F33DE2A390D}" type="slidenum">
              <a:rPr lang="zh-CN" altLang="en-US" smtClean="0"/>
              <a:t>‹#›</a:t>
            </a:fld>
            <a:endParaRPr lang="zh-CN" altLang="en-US"/>
          </a:p>
        </p:txBody>
      </p:sp>
    </p:spTree>
    <p:extLst>
      <p:ext uri="{BB962C8B-B14F-4D97-AF65-F5344CB8AC3E}">
        <p14:creationId xmlns:p14="http://schemas.microsoft.com/office/powerpoint/2010/main" val="2476287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515332-A6AA-4B0C-A041-D8FC61A33753}"/>
              </a:ext>
            </a:extLst>
          </p:cNvPr>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B30FAEF-D2FA-4F3C-8F4B-5A1B746980D3}"/>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7E0D83-922A-4168-88D2-723B12948D30}"/>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37C6C96-7D4C-499D-9E4D-0BD21087CEBE}"/>
              </a:ext>
            </a:extLst>
          </p:cNvPr>
          <p:cNvSpPr>
            <a:spLocks noGrp="1"/>
          </p:cNvSpPr>
          <p:nvPr>
            <p:ph type="dt" sz="half" idx="10"/>
          </p:nvPr>
        </p:nvSpPr>
        <p:spPr/>
        <p:txBody>
          <a:bodyPr/>
          <a:lstStyle/>
          <a:p>
            <a:fld id="{8BD152C4-C74D-4B88-BA73-E085D4C371B3}" type="datetimeFigureOut">
              <a:rPr lang="zh-CN" altLang="en-US" smtClean="0"/>
              <a:t>2019-05-11</a:t>
            </a:fld>
            <a:endParaRPr lang="zh-CN" altLang="en-US"/>
          </a:p>
        </p:txBody>
      </p:sp>
      <p:sp>
        <p:nvSpPr>
          <p:cNvPr id="6" name="页脚占位符 5">
            <a:extLst>
              <a:ext uri="{FF2B5EF4-FFF2-40B4-BE49-F238E27FC236}">
                <a16:creationId xmlns:a16="http://schemas.microsoft.com/office/drawing/2014/main" id="{5FE0E713-584D-4A93-8AB0-152B558864A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8B4DC91-4F57-4803-8CA3-16DB7431B005}"/>
              </a:ext>
            </a:extLst>
          </p:cNvPr>
          <p:cNvSpPr>
            <a:spLocks noGrp="1"/>
          </p:cNvSpPr>
          <p:nvPr>
            <p:ph type="sldNum" sz="quarter" idx="12"/>
          </p:nvPr>
        </p:nvSpPr>
        <p:spPr/>
        <p:txBody>
          <a:bodyPr/>
          <a:lstStyle/>
          <a:p>
            <a:fld id="{76796453-F300-4D86-897E-5F33DE2A390D}" type="slidenum">
              <a:rPr lang="zh-CN" altLang="en-US" smtClean="0"/>
              <a:t>‹#›</a:t>
            </a:fld>
            <a:endParaRPr lang="zh-CN" altLang="en-US"/>
          </a:p>
        </p:txBody>
      </p:sp>
    </p:spTree>
    <p:extLst>
      <p:ext uri="{BB962C8B-B14F-4D97-AF65-F5344CB8AC3E}">
        <p14:creationId xmlns:p14="http://schemas.microsoft.com/office/powerpoint/2010/main" val="3052692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9F8FD"/>
            </a:gs>
            <a:gs pos="100000">
              <a:srgbClr val="BEC5CD"/>
            </a:gs>
          </a:gsLst>
          <a:path path="rect">
            <a:fillToRect l="50000" t="-79999" r="50000" b="-79999"/>
          </a:path>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20A7CF2-00C6-4F94-9B12-5EE9E99A7D6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F9AD7D9-9FBD-4CDF-B49C-060B32570BB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5AC7AE2-1668-4036-8A82-E102F8D4028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D152C4-C74D-4B88-BA73-E085D4C371B3}" type="datetimeFigureOut">
              <a:rPr lang="zh-CN" altLang="en-US" smtClean="0"/>
              <a:t>2019-05-11</a:t>
            </a:fld>
            <a:endParaRPr lang="zh-CN" altLang="en-US"/>
          </a:p>
        </p:txBody>
      </p:sp>
      <p:sp>
        <p:nvSpPr>
          <p:cNvPr id="5" name="页脚占位符 4">
            <a:extLst>
              <a:ext uri="{FF2B5EF4-FFF2-40B4-BE49-F238E27FC236}">
                <a16:creationId xmlns:a16="http://schemas.microsoft.com/office/drawing/2014/main" id="{7D0AC956-3CDC-4D4C-9A58-8BE0912860F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39A0FEB-3D8D-411C-9A82-EC2412E8C05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796453-F300-4D86-897E-5F33DE2A390D}" type="slidenum">
              <a:rPr lang="zh-CN" altLang="en-US" smtClean="0"/>
              <a:t>‹#›</a:t>
            </a:fld>
            <a:endParaRPr lang="zh-CN" altLang="en-US"/>
          </a:p>
        </p:txBody>
      </p:sp>
    </p:spTree>
    <p:extLst>
      <p:ext uri="{BB962C8B-B14F-4D97-AF65-F5344CB8AC3E}">
        <p14:creationId xmlns:p14="http://schemas.microsoft.com/office/powerpoint/2010/main" val="3353297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4.jpg"/><Relationship Id="rId4" Type="http://schemas.openxmlformats.org/officeDocument/2006/relationships/image" Target="../media/image4.png"/><Relationship Id="rId9" Type="http://schemas.openxmlformats.org/officeDocument/2006/relationships/image" Target="../media/image13.jpeg"/></Relationships>
</file>

<file path=ppt/slides/_rels/slide1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7.jpg"/><Relationship Id="rId5" Type="http://schemas.openxmlformats.org/officeDocument/2006/relationships/image" Target="../media/image5.png"/><Relationship Id="rId10" Type="http://schemas.openxmlformats.org/officeDocument/2006/relationships/image" Target="../media/image16.jpg"/><Relationship Id="rId4" Type="http://schemas.openxmlformats.org/officeDocument/2006/relationships/image" Target="../media/image4.png"/><Relationship Id="rId9" Type="http://schemas.openxmlformats.org/officeDocument/2006/relationships/image" Target="../media/image15.jp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1.jpg"/><Relationship Id="rId3" Type="http://schemas.openxmlformats.org/officeDocument/2006/relationships/audio" Target="../media/audio1.wav"/><Relationship Id="rId7" Type="http://schemas.openxmlformats.org/officeDocument/2006/relationships/image" Target="../media/image6.png"/><Relationship Id="rId12"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9.jpg"/><Relationship Id="rId5" Type="http://schemas.openxmlformats.org/officeDocument/2006/relationships/image" Target="../media/image4.png"/><Relationship Id="rId15" Type="http://schemas.openxmlformats.org/officeDocument/2006/relationships/image" Target="../media/image23.jpg"/><Relationship Id="rId10" Type="http://schemas.openxmlformats.org/officeDocument/2006/relationships/image" Target="../media/image18.JPG"/><Relationship Id="rId4" Type="http://schemas.openxmlformats.org/officeDocument/2006/relationships/image" Target="../media/image3.png"/><Relationship Id="rId9" Type="http://schemas.openxmlformats.org/officeDocument/2006/relationships/image" Target="../media/image2.jpg"/><Relationship Id="rId14" Type="http://schemas.openxmlformats.org/officeDocument/2006/relationships/image" Target="../media/image22.jpg"/></Relationships>
</file>

<file path=ppt/slides/_rels/slide15.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25.jpg"/><Relationship Id="rId4" Type="http://schemas.openxmlformats.org/officeDocument/2006/relationships/image" Target="../media/image4.png"/><Relationship Id="rId9" Type="http://schemas.openxmlformats.org/officeDocument/2006/relationships/image" Target="../media/image24.jpg"/></Relationships>
</file>

<file path=ppt/slides/_rels/slide16.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2.jpg"/><Relationship Id="rId13"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9.png"/><Relationship Id="rId5" Type="http://schemas.openxmlformats.org/officeDocument/2006/relationships/image" Target="../media/image5.png"/><Relationship Id="rId10" Type="http://schemas.openxmlformats.org/officeDocument/2006/relationships/image" Target="../media/image28.png"/><Relationship Id="rId4" Type="http://schemas.openxmlformats.org/officeDocument/2006/relationships/image" Target="../media/image4.png"/><Relationship Id="rId9" Type="http://schemas.openxmlformats.org/officeDocument/2006/relationships/image" Target="../media/image27.png"/><Relationship Id="rId1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34.jpeg"/><Relationship Id="rId4" Type="http://schemas.openxmlformats.org/officeDocument/2006/relationships/image" Target="../media/image4.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6.jpg"/></Relationships>
</file>

<file path=ppt/slides/_rels/slide2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7.jpg"/></Relationships>
</file>

<file path=ppt/slides/_rels/slide2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8.jpg"/></Relationships>
</file>

<file path=ppt/slides/_rels/slide2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0.jpg"/><Relationship Id="rId4" Type="http://schemas.openxmlformats.org/officeDocument/2006/relationships/image" Target="../media/image4.png"/><Relationship Id="rId9" Type="http://schemas.openxmlformats.org/officeDocument/2006/relationships/image" Target="../media/image39.jpg"/></Relationships>
</file>

<file path=ppt/slides/_rels/slide24.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4.jpg"/><Relationship Id="rId5" Type="http://schemas.openxmlformats.org/officeDocument/2006/relationships/image" Target="../media/image5.png"/><Relationship Id="rId10" Type="http://schemas.openxmlformats.org/officeDocument/2006/relationships/image" Target="../media/image43.jpg"/><Relationship Id="rId4" Type="http://schemas.openxmlformats.org/officeDocument/2006/relationships/image" Target="../media/image4.png"/><Relationship Id="rId9" Type="http://schemas.openxmlformats.org/officeDocument/2006/relationships/image" Target="../media/image42.jpg"/></Relationships>
</file>

<file path=ppt/slides/_rels/slide26.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9.jpg"/><Relationship Id="rId4" Type="http://schemas.openxmlformats.org/officeDocument/2006/relationships/image" Target="../media/image4.png"/><Relationship Id="rId9" Type="http://schemas.openxmlformats.org/officeDocument/2006/relationships/image" Target="../media/image4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51.jpg"/><Relationship Id="rId4" Type="http://schemas.openxmlformats.org/officeDocument/2006/relationships/image" Target="../media/image4.png"/><Relationship Id="rId9" Type="http://schemas.openxmlformats.org/officeDocument/2006/relationships/image" Target="../media/image50.jpg"/></Relationships>
</file>

<file path=ppt/slides/_rels/slide3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53.gif"/><Relationship Id="rId4" Type="http://schemas.openxmlformats.org/officeDocument/2006/relationships/image" Target="../media/image4.png"/><Relationship Id="rId9" Type="http://schemas.openxmlformats.org/officeDocument/2006/relationships/image" Target="../media/image52.jpg"/></Relationships>
</file>

<file path=ppt/slides/_rels/slide3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54.png"/></Relationships>
</file>

<file path=ppt/slides/_rels/slide3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55.png"/></Relationships>
</file>

<file path=ppt/slides/_rels/slide34.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56.png"/></Relationships>
</file>

<file path=ppt/slides/_rels/slide35.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57.jpg"/></Relationships>
</file>

<file path=ppt/slides/_rels/slide36.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59.jpg"/><Relationship Id="rId4" Type="http://schemas.openxmlformats.org/officeDocument/2006/relationships/image" Target="../media/image4.png"/><Relationship Id="rId9" Type="http://schemas.openxmlformats.org/officeDocument/2006/relationships/image" Target="../media/image58.jpg"/></Relationships>
</file>

<file path=ppt/slides/_rels/slide37.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60.jpg"/></Relationships>
</file>

<file path=ppt/slides/_rels/slide38.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62.jpg"/><Relationship Id="rId4" Type="http://schemas.openxmlformats.org/officeDocument/2006/relationships/image" Target="../media/image4.png"/><Relationship Id="rId9" Type="http://schemas.openxmlformats.org/officeDocument/2006/relationships/image" Target="../media/image61.jpg"/></Relationships>
</file>

<file path=ppt/slides/_rels/slide39.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63.jpg"/></Relationships>
</file>

<file path=ppt/slides/_rels/slide4.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65.jpg"/><Relationship Id="rId4" Type="http://schemas.openxmlformats.org/officeDocument/2006/relationships/image" Target="../media/image4.png"/><Relationship Id="rId9" Type="http://schemas.openxmlformats.org/officeDocument/2006/relationships/image" Target="../media/image64.jpg"/></Relationships>
</file>

<file path=ppt/slides/_rels/slide4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63.jpg"/></Relationships>
</file>

<file path=ppt/slides/_rels/slide4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66.jpg"/></Relationships>
</file>

<file path=ppt/slides/_rels/slide4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68.jpg"/><Relationship Id="rId4" Type="http://schemas.openxmlformats.org/officeDocument/2006/relationships/image" Target="../media/image4.png"/><Relationship Id="rId9" Type="http://schemas.openxmlformats.org/officeDocument/2006/relationships/image" Target="../media/image67.jpg"/></Relationships>
</file>

<file path=ppt/slides/_rels/slide44.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70.jpeg"/><Relationship Id="rId4" Type="http://schemas.openxmlformats.org/officeDocument/2006/relationships/image" Target="../media/image4.png"/><Relationship Id="rId9" Type="http://schemas.openxmlformats.org/officeDocument/2006/relationships/image" Target="../media/image69.jpg"/></Relationships>
</file>

<file path=ppt/slides/_rels/slide45.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71.png"/></Relationships>
</file>

<file path=ppt/slides/_rels/slide46.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73.jpg"/><Relationship Id="rId4" Type="http://schemas.openxmlformats.org/officeDocument/2006/relationships/image" Target="../media/image4.png"/><Relationship Id="rId9" Type="http://schemas.openxmlformats.org/officeDocument/2006/relationships/image" Target="../media/image72.jpg"/></Relationships>
</file>

<file path=ppt/slides/_rels/slide47.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74.jpg"/></Relationships>
</file>

<file path=ppt/slides/_rels/slide48.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75.jpg"/></Relationships>
</file>

<file path=ppt/slides/_rels/slide49.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7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77.jpg"/></Relationships>
</file>

<file path=ppt/slides/_rels/slide5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81.jp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80.jpg"/><Relationship Id="rId5" Type="http://schemas.openxmlformats.org/officeDocument/2006/relationships/image" Target="../media/image5.png"/><Relationship Id="rId10" Type="http://schemas.openxmlformats.org/officeDocument/2006/relationships/image" Target="../media/image79.jpg"/><Relationship Id="rId4" Type="http://schemas.openxmlformats.org/officeDocument/2006/relationships/image" Target="../media/image4.png"/><Relationship Id="rId9" Type="http://schemas.openxmlformats.org/officeDocument/2006/relationships/image" Target="../media/image78.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2.jpeg"/></Relationships>
</file>

<file path=ppt/slides/_rels/slide54.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3.jpg"/></Relationships>
</file>

<file path=ppt/slides/_rels/slide55.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4.jpg"/></Relationships>
</file>

<file path=ppt/slides/_rels/slide56.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5.jpg"/></Relationships>
</file>

<file path=ppt/slides/_rels/slide57.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1.wdp"/><Relationship Id="rId5" Type="http://schemas.openxmlformats.org/officeDocument/2006/relationships/image" Target="../media/image5.png"/><Relationship Id="rId10" Type="http://schemas.openxmlformats.org/officeDocument/2006/relationships/image" Target="../media/image87.png"/><Relationship Id="rId4" Type="http://schemas.openxmlformats.org/officeDocument/2006/relationships/image" Target="../media/image4.png"/><Relationship Id="rId9" Type="http://schemas.openxmlformats.org/officeDocument/2006/relationships/image" Target="../media/image86.jpg"/></Relationships>
</file>

<file path=ppt/slides/_rels/slide58.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89.png"/><Relationship Id="rId4" Type="http://schemas.openxmlformats.org/officeDocument/2006/relationships/image" Target="../media/image4.png"/><Relationship Id="rId9" Type="http://schemas.openxmlformats.org/officeDocument/2006/relationships/image" Target="../media/image88.png"/></Relationships>
</file>

<file path=ppt/slides/_rels/slide6.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0.jpe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2.jpg"/></Relationships>
</file>

<file path=ppt/slides/_rels/slide60.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1.png"/><Relationship Id="rId4" Type="http://schemas.openxmlformats.org/officeDocument/2006/relationships/image" Target="../media/image4.png"/><Relationship Id="rId9" Type="http://schemas.openxmlformats.org/officeDocument/2006/relationships/image" Target="../media/image90.png"/></Relationships>
</file>

<file path=ppt/slides/_rels/slide6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3.png"/><Relationship Id="rId4" Type="http://schemas.openxmlformats.org/officeDocument/2006/relationships/image" Target="../media/image4.png"/><Relationship Id="rId9" Type="http://schemas.openxmlformats.org/officeDocument/2006/relationships/image" Target="../media/image92.jpeg"/></Relationships>
</file>

<file path=ppt/slides/_rels/slide6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4.png"/></Relationships>
</file>

<file path=ppt/slides/_rels/slide6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5.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6.gi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8.jpg"/><Relationship Id="rId4" Type="http://schemas.openxmlformats.org/officeDocument/2006/relationships/image" Target="../media/image4.png"/><Relationship Id="rId9" Type="http://schemas.openxmlformats.org/officeDocument/2006/relationships/image" Target="../media/image97.png"/></Relationships>
</file>

<file path=ppt/slides/_rels/slide68.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99.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00.jpg"/></Relationships>
</file>

<file path=ppt/slides/_rels/slide71.xml.rels><?xml version="1.0" encoding="UTF-8" standalone="yes"?>
<Relationships xmlns="http://schemas.openxmlformats.org/package/2006/relationships"><Relationship Id="rId8" Type="http://schemas.openxmlformats.org/officeDocument/2006/relationships/image" Target="../media/image99.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01.jpg"/></Relationships>
</file>

<file path=ppt/slides/_rels/slide7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02.jpeg"/></Relationships>
</file>

<file path=ppt/slides/_rels/slide8.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1.jpeg"/></Relationships>
</file>

<file path=ppt/slides/_rels/slide9.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40AD24F3-0093-46C8-B4DD-A34794D062BC}"/>
              </a:ext>
            </a:extLst>
          </p:cNvPr>
          <p:cNvSpPr txBox="1"/>
          <p:nvPr/>
        </p:nvSpPr>
        <p:spPr>
          <a:xfrm>
            <a:off x="-1406" y="-14067"/>
            <a:ext cx="9145405" cy="6886136"/>
          </a:xfrm>
          <a:custGeom>
            <a:avLst/>
            <a:gdLst>
              <a:gd name="connsiteX0" fmla="*/ 0 w 9144000"/>
              <a:gd name="connsiteY0" fmla="*/ 0 h 6740307"/>
              <a:gd name="connsiteX1" fmla="*/ 9144000 w 9144000"/>
              <a:gd name="connsiteY1" fmla="*/ 0 h 6740307"/>
              <a:gd name="connsiteX2" fmla="*/ 9144000 w 9144000"/>
              <a:gd name="connsiteY2" fmla="*/ 6740307 h 6740307"/>
              <a:gd name="connsiteX3" fmla="*/ 0 w 9144000"/>
              <a:gd name="connsiteY3" fmla="*/ 6740307 h 6740307"/>
              <a:gd name="connsiteX4" fmla="*/ 0 w 9144000"/>
              <a:gd name="connsiteY4" fmla="*/ 0 h 6740307"/>
              <a:gd name="connsiteX0" fmla="*/ 0 w 9144000"/>
              <a:gd name="connsiteY0" fmla="*/ 0 h 6866916"/>
              <a:gd name="connsiteX1" fmla="*/ 9144000 w 9144000"/>
              <a:gd name="connsiteY1" fmla="*/ 0 h 6866916"/>
              <a:gd name="connsiteX2" fmla="*/ 9115865 w 9144000"/>
              <a:gd name="connsiteY2" fmla="*/ 6866916 h 6866916"/>
              <a:gd name="connsiteX3" fmla="*/ 0 w 9144000"/>
              <a:gd name="connsiteY3" fmla="*/ 6740307 h 6866916"/>
              <a:gd name="connsiteX4" fmla="*/ 0 w 9144000"/>
              <a:gd name="connsiteY4" fmla="*/ 0 h 6866916"/>
              <a:gd name="connsiteX0" fmla="*/ 0 w 9144000"/>
              <a:gd name="connsiteY0" fmla="*/ 0 h 6866916"/>
              <a:gd name="connsiteX1" fmla="*/ 9144000 w 9144000"/>
              <a:gd name="connsiteY1" fmla="*/ 0 h 6866916"/>
              <a:gd name="connsiteX2" fmla="*/ 9144000 w 9144000"/>
              <a:gd name="connsiteY2" fmla="*/ 6866916 h 6866916"/>
              <a:gd name="connsiteX3" fmla="*/ 0 w 9144000"/>
              <a:gd name="connsiteY3" fmla="*/ 6740307 h 6866916"/>
              <a:gd name="connsiteX4" fmla="*/ 0 w 9144000"/>
              <a:gd name="connsiteY4" fmla="*/ 0 h 6866916"/>
              <a:gd name="connsiteX0" fmla="*/ 0 w 9144000"/>
              <a:gd name="connsiteY0" fmla="*/ 0 h 6880984"/>
              <a:gd name="connsiteX1" fmla="*/ 9144000 w 9144000"/>
              <a:gd name="connsiteY1" fmla="*/ 0 h 6880984"/>
              <a:gd name="connsiteX2" fmla="*/ 9144000 w 9144000"/>
              <a:gd name="connsiteY2" fmla="*/ 6866916 h 6880984"/>
              <a:gd name="connsiteX3" fmla="*/ 0 w 9144000"/>
              <a:gd name="connsiteY3" fmla="*/ 6880984 h 6880984"/>
              <a:gd name="connsiteX4" fmla="*/ 0 w 9144000"/>
              <a:gd name="connsiteY4" fmla="*/ 0 h 6880984"/>
              <a:gd name="connsiteX0" fmla="*/ 14067 w 9158067"/>
              <a:gd name="connsiteY0" fmla="*/ 0 h 6923187"/>
              <a:gd name="connsiteX1" fmla="*/ 9158067 w 9158067"/>
              <a:gd name="connsiteY1" fmla="*/ 0 h 6923187"/>
              <a:gd name="connsiteX2" fmla="*/ 9158067 w 9158067"/>
              <a:gd name="connsiteY2" fmla="*/ 6866916 h 6923187"/>
              <a:gd name="connsiteX3" fmla="*/ 0 w 9158067"/>
              <a:gd name="connsiteY3" fmla="*/ 6923187 h 6923187"/>
              <a:gd name="connsiteX4" fmla="*/ 14067 w 9158067"/>
              <a:gd name="connsiteY4" fmla="*/ 0 h 6923187"/>
              <a:gd name="connsiteX0" fmla="*/ 28135 w 9172135"/>
              <a:gd name="connsiteY0" fmla="*/ 0 h 6866916"/>
              <a:gd name="connsiteX1" fmla="*/ 9172135 w 9172135"/>
              <a:gd name="connsiteY1" fmla="*/ 0 h 6866916"/>
              <a:gd name="connsiteX2" fmla="*/ 9172135 w 9172135"/>
              <a:gd name="connsiteY2" fmla="*/ 6866916 h 6866916"/>
              <a:gd name="connsiteX3" fmla="*/ 0 w 9172135"/>
              <a:gd name="connsiteY3" fmla="*/ 6866916 h 6866916"/>
              <a:gd name="connsiteX4" fmla="*/ 28135 w 9172135"/>
              <a:gd name="connsiteY4" fmla="*/ 0 h 6866916"/>
              <a:gd name="connsiteX0" fmla="*/ 14024 w 9172135"/>
              <a:gd name="connsiteY0" fmla="*/ 28173 h 6866916"/>
              <a:gd name="connsiteX1" fmla="*/ 9172135 w 9172135"/>
              <a:gd name="connsiteY1" fmla="*/ 0 h 6866916"/>
              <a:gd name="connsiteX2" fmla="*/ 9172135 w 9172135"/>
              <a:gd name="connsiteY2" fmla="*/ 6866916 h 6866916"/>
              <a:gd name="connsiteX3" fmla="*/ 0 w 9172135"/>
              <a:gd name="connsiteY3" fmla="*/ 6866916 h 6866916"/>
              <a:gd name="connsiteX4" fmla="*/ 14024 w 9172135"/>
              <a:gd name="connsiteY4" fmla="*/ 28173 h 6866916"/>
              <a:gd name="connsiteX0" fmla="*/ 14024 w 9172135"/>
              <a:gd name="connsiteY0" fmla="*/ 14086 h 6866916"/>
              <a:gd name="connsiteX1" fmla="*/ 9172135 w 9172135"/>
              <a:gd name="connsiteY1" fmla="*/ 0 h 6866916"/>
              <a:gd name="connsiteX2" fmla="*/ 9172135 w 9172135"/>
              <a:gd name="connsiteY2" fmla="*/ 6866916 h 6866916"/>
              <a:gd name="connsiteX3" fmla="*/ 0 w 9172135"/>
              <a:gd name="connsiteY3" fmla="*/ 6866916 h 6866916"/>
              <a:gd name="connsiteX4" fmla="*/ 14024 w 9172135"/>
              <a:gd name="connsiteY4" fmla="*/ 14086 h 6866916"/>
              <a:gd name="connsiteX0" fmla="*/ 14024 w 9172135"/>
              <a:gd name="connsiteY0" fmla="*/ 0 h 6881001"/>
              <a:gd name="connsiteX1" fmla="*/ 9172135 w 9172135"/>
              <a:gd name="connsiteY1" fmla="*/ 14085 h 6881001"/>
              <a:gd name="connsiteX2" fmla="*/ 9172135 w 9172135"/>
              <a:gd name="connsiteY2" fmla="*/ 6881001 h 6881001"/>
              <a:gd name="connsiteX3" fmla="*/ 0 w 9172135"/>
              <a:gd name="connsiteY3" fmla="*/ 6881001 h 6881001"/>
              <a:gd name="connsiteX4" fmla="*/ 14024 w 9172135"/>
              <a:gd name="connsiteY4" fmla="*/ 0 h 6881001"/>
              <a:gd name="connsiteX0" fmla="*/ 1343 w 9159454"/>
              <a:gd name="connsiteY0" fmla="*/ 0 h 6895087"/>
              <a:gd name="connsiteX1" fmla="*/ 9159454 w 9159454"/>
              <a:gd name="connsiteY1" fmla="*/ 14085 h 6895087"/>
              <a:gd name="connsiteX2" fmla="*/ 9159454 w 9159454"/>
              <a:gd name="connsiteY2" fmla="*/ 6881001 h 6895087"/>
              <a:gd name="connsiteX3" fmla="*/ 1409 w 9159454"/>
              <a:gd name="connsiteY3" fmla="*/ 6895087 h 6895087"/>
              <a:gd name="connsiteX4" fmla="*/ 1343 w 9159454"/>
              <a:gd name="connsiteY4" fmla="*/ 0 h 6895087"/>
              <a:gd name="connsiteX0" fmla="*/ 1343 w 9159454"/>
              <a:gd name="connsiteY0" fmla="*/ 0 h 6895087"/>
              <a:gd name="connsiteX1" fmla="*/ 9159454 w 9159454"/>
              <a:gd name="connsiteY1" fmla="*/ 14085 h 6895087"/>
              <a:gd name="connsiteX2" fmla="*/ 9159454 w 9159454"/>
              <a:gd name="connsiteY2" fmla="*/ 6881001 h 6895087"/>
              <a:gd name="connsiteX3" fmla="*/ 1409 w 9159454"/>
              <a:gd name="connsiteY3" fmla="*/ 6895087 h 6895087"/>
              <a:gd name="connsiteX4" fmla="*/ 1343 w 9159454"/>
              <a:gd name="connsiteY4" fmla="*/ 0 h 6895087"/>
              <a:gd name="connsiteX0" fmla="*/ 1343 w 9159454"/>
              <a:gd name="connsiteY0" fmla="*/ 0 h 6909173"/>
              <a:gd name="connsiteX1" fmla="*/ 9159454 w 9159454"/>
              <a:gd name="connsiteY1" fmla="*/ 14085 h 6909173"/>
              <a:gd name="connsiteX2" fmla="*/ 9159454 w 9159454"/>
              <a:gd name="connsiteY2" fmla="*/ 6881001 h 6909173"/>
              <a:gd name="connsiteX3" fmla="*/ 1409 w 9159454"/>
              <a:gd name="connsiteY3" fmla="*/ 6909173 h 6909173"/>
              <a:gd name="connsiteX4" fmla="*/ 1343 w 9159454"/>
              <a:gd name="connsiteY4" fmla="*/ 0 h 6909173"/>
              <a:gd name="connsiteX0" fmla="*/ 1343 w 9159454"/>
              <a:gd name="connsiteY0" fmla="*/ 0 h 6895087"/>
              <a:gd name="connsiteX1" fmla="*/ 9159454 w 9159454"/>
              <a:gd name="connsiteY1" fmla="*/ 14085 h 6895087"/>
              <a:gd name="connsiteX2" fmla="*/ 9159454 w 9159454"/>
              <a:gd name="connsiteY2" fmla="*/ 6881001 h 6895087"/>
              <a:gd name="connsiteX3" fmla="*/ 1409 w 9159454"/>
              <a:gd name="connsiteY3" fmla="*/ 6895087 h 6895087"/>
              <a:gd name="connsiteX4" fmla="*/ 1343 w 9159454"/>
              <a:gd name="connsiteY4" fmla="*/ 0 h 6895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9454" h="6895087">
                <a:moveTo>
                  <a:pt x="1343" y="0"/>
                </a:moveTo>
                <a:lnTo>
                  <a:pt x="9159454" y="14085"/>
                </a:lnTo>
                <a:lnTo>
                  <a:pt x="9159454" y="6881001"/>
                </a:lnTo>
                <a:lnTo>
                  <a:pt x="1409" y="6895087"/>
                </a:lnTo>
                <a:cubicBezTo>
                  <a:pt x="6084" y="4615506"/>
                  <a:pt x="-3332" y="2279581"/>
                  <a:pt x="1343" y="0"/>
                </a:cubicBezTo>
                <a:close/>
              </a:path>
            </a:pathLst>
          </a:custGeom>
          <a:noFill/>
          <a:ln w="25400">
            <a:solidFill>
              <a:srgbClr val="404040"/>
            </a:solidFill>
          </a:ln>
        </p:spPr>
        <p:txBody>
          <a:bodyPr wrap="square" rtlCol="0">
            <a:spAutoFit/>
          </a:bodyPr>
          <a:lstStyle/>
          <a:p>
            <a:pPr indent="457200">
              <a:lnSpc>
                <a:spcPct val="150000"/>
              </a:lnSpc>
            </a:pPr>
            <a:endParaRPr lang="en-US" altLang="zh-CN" b="1" dirty="0">
              <a:solidFill>
                <a:prstClr val="black">
                  <a:alpha val="75000"/>
                </a:prstClr>
              </a:solidFill>
              <a:latin typeface="微软雅黑" panose="020B0503020204020204" pitchFamily="34" charset="-122"/>
              <a:ea typeface="微软雅黑" panose="020B0503020204020204" pitchFamily="34" charset="-122"/>
            </a:endParaRPr>
          </a:p>
          <a:p>
            <a:pPr indent="457200">
              <a:lnSpc>
                <a:spcPct val="150000"/>
              </a:lnSpc>
            </a:pPr>
            <a:endParaRPr lang="en-US" altLang="zh-CN" b="1" dirty="0">
              <a:solidFill>
                <a:prstClr val="black">
                  <a:alpha val="75000"/>
                </a:prstClr>
              </a:solidFill>
              <a:latin typeface="微软雅黑" panose="020B0503020204020204" pitchFamily="34" charset="-122"/>
              <a:ea typeface="微软雅黑" panose="020B0503020204020204" pitchFamily="34" charset="-122"/>
            </a:endParaRPr>
          </a:p>
          <a:p>
            <a:pPr indent="457200">
              <a:lnSpc>
                <a:spcPct val="150000"/>
              </a:lnSpc>
            </a:pPr>
            <a:endParaRPr lang="en-US" altLang="zh-CN" b="1" dirty="0">
              <a:solidFill>
                <a:prstClr val="black">
                  <a:alpha val="75000"/>
                </a:prstClr>
              </a:solidFill>
              <a:latin typeface="微软雅黑" panose="020B0503020204020204" pitchFamily="34" charset="-122"/>
              <a:ea typeface="微软雅黑" panose="020B0503020204020204" pitchFamily="34" charset="-122"/>
            </a:endParaRPr>
          </a:p>
          <a:p>
            <a:pPr indent="457200">
              <a:lnSpc>
                <a:spcPct val="150000"/>
              </a:lnSpc>
            </a:pPr>
            <a:endParaRPr lang="en-US" altLang="zh-CN" b="1" dirty="0">
              <a:solidFill>
                <a:prstClr val="black">
                  <a:alpha val="75000"/>
                </a:prstClr>
              </a:solidFill>
              <a:latin typeface="微软雅黑" panose="020B0503020204020204" pitchFamily="34" charset="-122"/>
              <a:ea typeface="微软雅黑" panose="020B0503020204020204" pitchFamily="34" charset="-122"/>
            </a:endParaRPr>
          </a:p>
          <a:p>
            <a:pPr indent="457200">
              <a:lnSpc>
                <a:spcPct val="150000"/>
              </a:lnSpc>
            </a:pPr>
            <a:endParaRPr lang="en-US" altLang="zh-CN" b="1" dirty="0">
              <a:solidFill>
                <a:prstClr val="black">
                  <a:alpha val="75000"/>
                </a:prstClr>
              </a:solidFill>
              <a:latin typeface="微软雅黑" panose="020B0503020204020204" pitchFamily="34" charset="-122"/>
              <a:ea typeface="微软雅黑" panose="020B0503020204020204" pitchFamily="34" charset="-122"/>
            </a:endParaRPr>
          </a:p>
          <a:p>
            <a:pPr indent="457200">
              <a:lnSpc>
                <a:spcPct val="150000"/>
              </a:lnSpc>
            </a:pPr>
            <a:endParaRPr lang="en-US" altLang="zh-CN" b="1" dirty="0">
              <a:solidFill>
                <a:prstClr val="black">
                  <a:alpha val="75000"/>
                </a:prstClr>
              </a:solidFill>
              <a:latin typeface="微软雅黑" panose="020B0503020204020204" pitchFamily="34" charset="-122"/>
              <a:ea typeface="微软雅黑" panose="020B0503020204020204" pitchFamily="34" charset="-122"/>
            </a:endParaRPr>
          </a:p>
          <a:p>
            <a:pPr indent="457200">
              <a:lnSpc>
                <a:spcPct val="150000"/>
              </a:lnSpc>
            </a:pPr>
            <a:endParaRPr lang="en-US" altLang="zh-CN" b="1" dirty="0">
              <a:solidFill>
                <a:prstClr val="black">
                  <a:alpha val="75000"/>
                </a:prstClr>
              </a:solidFill>
              <a:latin typeface="微软雅黑" panose="020B0503020204020204" pitchFamily="34" charset="-122"/>
              <a:ea typeface="微软雅黑" panose="020B0503020204020204" pitchFamily="34" charset="-122"/>
            </a:endParaRPr>
          </a:p>
          <a:p>
            <a:pPr indent="457200">
              <a:lnSpc>
                <a:spcPct val="150000"/>
              </a:lnSpc>
            </a:pPr>
            <a:endParaRPr lang="en-US" altLang="zh-CN" b="1" dirty="0">
              <a:solidFill>
                <a:prstClr val="black">
                  <a:alpha val="75000"/>
                </a:prstClr>
              </a:solidFill>
              <a:latin typeface="微软雅黑" panose="020B0503020204020204" pitchFamily="34" charset="-122"/>
              <a:ea typeface="微软雅黑" panose="020B0503020204020204" pitchFamily="34" charset="-122"/>
            </a:endParaRPr>
          </a:p>
          <a:p>
            <a:pPr indent="457200">
              <a:lnSpc>
                <a:spcPct val="150000"/>
              </a:lnSpc>
            </a:pPr>
            <a:endParaRPr lang="en-US" altLang="zh-CN" b="1" dirty="0">
              <a:solidFill>
                <a:prstClr val="black">
                  <a:alpha val="75000"/>
                </a:prstClr>
              </a:solidFill>
              <a:latin typeface="微软雅黑" panose="020B0503020204020204" pitchFamily="34" charset="-122"/>
              <a:ea typeface="微软雅黑" panose="020B0503020204020204" pitchFamily="34" charset="-122"/>
            </a:endParaRPr>
          </a:p>
          <a:p>
            <a:pPr indent="457200">
              <a:lnSpc>
                <a:spcPct val="150000"/>
              </a:lnSpc>
            </a:pPr>
            <a:endParaRPr lang="en-US" altLang="zh-CN" b="1" dirty="0">
              <a:solidFill>
                <a:prstClr val="black">
                  <a:alpha val="75000"/>
                </a:prstClr>
              </a:solidFill>
              <a:latin typeface="微软雅黑" panose="020B0503020204020204" pitchFamily="34" charset="-122"/>
              <a:ea typeface="微软雅黑" panose="020B0503020204020204" pitchFamily="34" charset="-122"/>
            </a:endParaRPr>
          </a:p>
          <a:p>
            <a:pPr indent="457200">
              <a:lnSpc>
                <a:spcPct val="150000"/>
              </a:lnSpc>
            </a:pPr>
            <a:endParaRPr lang="en-US" altLang="zh-CN" b="1" dirty="0">
              <a:solidFill>
                <a:prstClr val="black">
                  <a:alpha val="75000"/>
                </a:prstClr>
              </a:solidFill>
              <a:latin typeface="微软雅黑" panose="020B0503020204020204" pitchFamily="34" charset="-122"/>
              <a:ea typeface="微软雅黑" panose="020B0503020204020204" pitchFamily="34" charset="-122"/>
            </a:endParaRPr>
          </a:p>
          <a:p>
            <a:pPr indent="457200">
              <a:lnSpc>
                <a:spcPct val="150000"/>
              </a:lnSpc>
            </a:pPr>
            <a:endParaRPr lang="en-US" altLang="zh-CN" b="1" dirty="0">
              <a:solidFill>
                <a:prstClr val="black">
                  <a:alpha val="75000"/>
                </a:prstClr>
              </a:solidFill>
              <a:latin typeface="微软雅黑" panose="020B0503020204020204" pitchFamily="34" charset="-122"/>
              <a:ea typeface="微软雅黑" panose="020B0503020204020204" pitchFamily="34" charset="-122"/>
            </a:endParaRPr>
          </a:p>
          <a:p>
            <a:pPr indent="457200">
              <a:lnSpc>
                <a:spcPct val="150000"/>
              </a:lnSpc>
            </a:pPr>
            <a:endParaRPr lang="en-US" altLang="zh-CN" b="1" dirty="0">
              <a:solidFill>
                <a:prstClr val="black">
                  <a:alpha val="75000"/>
                </a:prstClr>
              </a:solidFill>
              <a:latin typeface="微软雅黑" panose="020B0503020204020204" pitchFamily="34" charset="-122"/>
              <a:ea typeface="微软雅黑" panose="020B0503020204020204" pitchFamily="34" charset="-122"/>
            </a:endParaRPr>
          </a:p>
          <a:p>
            <a:pPr indent="457200">
              <a:lnSpc>
                <a:spcPct val="150000"/>
              </a:lnSpc>
            </a:pPr>
            <a:endParaRPr lang="en-US" altLang="zh-CN" b="1" dirty="0">
              <a:solidFill>
                <a:prstClr val="black">
                  <a:alpha val="75000"/>
                </a:prstClr>
              </a:solidFill>
              <a:latin typeface="微软雅黑" panose="020B0503020204020204" pitchFamily="34" charset="-122"/>
              <a:ea typeface="微软雅黑" panose="020B0503020204020204" pitchFamily="34" charset="-122"/>
            </a:endParaRPr>
          </a:p>
          <a:p>
            <a:pPr indent="457200">
              <a:lnSpc>
                <a:spcPct val="150000"/>
              </a:lnSpc>
            </a:pPr>
            <a:endParaRPr lang="en-US" altLang="zh-CN" b="1" dirty="0">
              <a:solidFill>
                <a:prstClr val="black">
                  <a:alpha val="75000"/>
                </a:prstClr>
              </a:solidFill>
              <a:latin typeface="微软雅黑" panose="020B0503020204020204" pitchFamily="34" charset="-122"/>
              <a:ea typeface="微软雅黑" panose="020B0503020204020204" pitchFamily="34" charset="-122"/>
            </a:endParaRPr>
          </a:p>
          <a:p>
            <a:pPr indent="457200">
              <a:lnSpc>
                <a:spcPct val="150000"/>
              </a:lnSpc>
            </a:pPr>
            <a:endParaRPr lang="en-US" altLang="zh-CN" b="1" u="sng" dirty="0">
              <a:solidFill>
                <a:prstClr val="black">
                  <a:alpha val="75000"/>
                </a:prstClr>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791D2659-1828-431A-97DC-0802C7E66419}"/>
              </a:ext>
            </a:extLst>
          </p:cNvPr>
          <p:cNvSpPr/>
          <p:nvPr/>
        </p:nvSpPr>
        <p:spPr>
          <a:xfrm>
            <a:off x="0" y="3085656"/>
            <a:ext cx="9158068" cy="3744022"/>
          </a:xfrm>
          <a:prstGeom prst="rect">
            <a:avLst/>
          </a:prstGeom>
          <a:solidFill>
            <a:srgbClr val="72B5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solidFill>
                <a:srgbClr val="333134"/>
              </a:solidFill>
            </a:endParaRPr>
          </a:p>
        </p:txBody>
      </p:sp>
      <p:sp>
        <p:nvSpPr>
          <p:cNvPr id="3075" name="1 Título">
            <a:extLst>
              <a:ext uri="{FF2B5EF4-FFF2-40B4-BE49-F238E27FC236}">
                <a16:creationId xmlns:a16="http://schemas.microsoft.com/office/drawing/2014/main" id="{207A40A6-5D95-45C1-9AE4-5FE8AC55F206}"/>
              </a:ext>
            </a:extLst>
          </p:cNvPr>
          <p:cNvSpPr txBox="1">
            <a:spLocks noChangeArrowheads="1"/>
          </p:cNvSpPr>
          <p:nvPr/>
        </p:nvSpPr>
        <p:spPr bwMode="auto">
          <a:xfrm>
            <a:off x="619199" y="948587"/>
            <a:ext cx="7668273" cy="8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4400" b="1" kern="500" dirty="0">
                <a:solidFill>
                  <a:srgbClr val="404040"/>
                </a:solidFill>
                <a:latin typeface="浪漫雅圆" charset="-122"/>
              </a:rPr>
              <a:t>3D Holographic </a:t>
            </a:r>
          </a:p>
          <a:p>
            <a:pPr eaLnBrk="1" hangingPunct="1"/>
            <a:r>
              <a:rPr lang="es-HN" altLang="en-US" sz="4400" b="1" kern="500" dirty="0">
                <a:solidFill>
                  <a:srgbClr val="404040"/>
                </a:solidFill>
                <a:latin typeface="浪漫雅圆" charset="-122"/>
              </a:rPr>
              <a:t>projection</a:t>
            </a:r>
          </a:p>
        </p:txBody>
      </p:sp>
      <p:sp>
        <p:nvSpPr>
          <p:cNvPr id="3" name="矩形 2">
            <a:extLst>
              <a:ext uri="{FF2B5EF4-FFF2-40B4-BE49-F238E27FC236}">
                <a16:creationId xmlns:a16="http://schemas.microsoft.com/office/drawing/2014/main" id="{679820C0-C560-4D78-AF8A-F631F6165CC7}"/>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sp>
        <p:nvSpPr>
          <p:cNvPr id="23" name="文本框 10">
            <a:extLst>
              <a:ext uri="{FF2B5EF4-FFF2-40B4-BE49-F238E27FC236}">
                <a16:creationId xmlns:a16="http://schemas.microsoft.com/office/drawing/2014/main" id="{85DC2EF7-B135-45C6-84F5-A66A62570828}"/>
              </a:ext>
            </a:extLst>
          </p:cNvPr>
          <p:cNvSpPr txBox="1"/>
          <p:nvPr/>
        </p:nvSpPr>
        <p:spPr>
          <a:xfrm>
            <a:off x="340691" y="5677477"/>
            <a:ext cx="1459974" cy="584775"/>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LEVEL</a:t>
            </a:r>
            <a:endParaRPr lang="zh-CN" altLang="en-US" sz="3200" dirty="0">
              <a:solidFill>
                <a:schemeClr val="bg1"/>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5C4D5B52-733F-42F2-8D4D-65092C501FAD}"/>
              </a:ext>
            </a:extLst>
          </p:cNvPr>
          <p:cNvPicPr>
            <a:picLocks noChangeAspect="1"/>
          </p:cNvPicPr>
          <p:nvPr/>
        </p:nvPicPr>
        <p:blipFill rotWithShape="1">
          <a:blip r:embed="rId3">
            <a:extLst>
              <a:ext uri="{28A0092B-C50C-407E-A947-70E740481C1C}">
                <a14:useLocalDpi xmlns:a14="http://schemas.microsoft.com/office/drawing/2010/main" val="0"/>
              </a:ext>
            </a:extLst>
          </a:blip>
          <a:srcRect l="2365" t="7152" r="2201" b="24808"/>
          <a:stretch/>
        </p:blipFill>
        <p:spPr>
          <a:xfrm>
            <a:off x="0" y="2980335"/>
            <a:ext cx="9158068" cy="1562289"/>
          </a:xfrm>
          <a:prstGeom prst="rect">
            <a:avLst/>
          </a:prstGeom>
        </p:spPr>
      </p:pic>
      <p:sp>
        <p:nvSpPr>
          <p:cNvPr id="24" name="矩形 23">
            <a:extLst>
              <a:ext uri="{FF2B5EF4-FFF2-40B4-BE49-F238E27FC236}">
                <a16:creationId xmlns:a16="http://schemas.microsoft.com/office/drawing/2014/main" id="{ABBB67B2-D85E-48AE-854D-88DA897E87C1}"/>
              </a:ext>
            </a:extLst>
          </p:cNvPr>
          <p:cNvSpPr/>
          <p:nvPr/>
        </p:nvSpPr>
        <p:spPr>
          <a:xfrm>
            <a:off x="1518101" y="4773713"/>
            <a:ext cx="941284" cy="1723549"/>
          </a:xfrm>
          <a:prstGeom prst="rect">
            <a:avLst/>
          </a:prstGeom>
        </p:spPr>
        <p:txBody>
          <a:bodyPr wrap="none">
            <a:spAutoFit/>
          </a:bodyPr>
          <a:lstStyle/>
          <a:p>
            <a:pPr algn="ctr">
              <a:spcBef>
                <a:spcPct val="0"/>
              </a:spcBef>
              <a:buNone/>
            </a:pPr>
            <a:r>
              <a:rPr lang="en-US" altLang="zh-CN" sz="10600" dirty="0">
                <a:solidFill>
                  <a:srgbClr val="E539B1"/>
                </a:solidFill>
                <a:latin typeface="Arial" panose="020B0604020202020204" pitchFamily="34" charset="0"/>
                <a:cs typeface="Arial" panose="020B0604020202020204" pitchFamily="34" charset="0"/>
              </a:rPr>
              <a:t>3</a:t>
            </a:r>
            <a:endParaRPr lang="zh-CN" altLang="en-US" sz="10600" dirty="0">
              <a:solidFill>
                <a:srgbClr val="E539B1"/>
              </a:solidFill>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7879FF9C-FCEE-4890-B24B-755F9FEF6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7410" y="4843196"/>
            <a:ext cx="2006424" cy="709735"/>
          </a:xfrm>
          <a:prstGeom prst="rect">
            <a:avLst/>
          </a:prstGeom>
        </p:spPr>
      </p:pic>
      <p:sp>
        <p:nvSpPr>
          <p:cNvPr id="26" name="TextBox 16">
            <a:extLst>
              <a:ext uri="{FF2B5EF4-FFF2-40B4-BE49-F238E27FC236}">
                <a16:creationId xmlns:a16="http://schemas.microsoft.com/office/drawing/2014/main" id="{A973EB03-9CEB-460A-A0D7-E7821D3FF424}"/>
              </a:ext>
            </a:extLst>
          </p:cNvPr>
          <p:cNvSpPr>
            <a:spLocks noChangeArrowheads="1"/>
          </p:cNvSpPr>
          <p:nvPr/>
        </p:nvSpPr>
        <p:spPr bwMode="auto">
          <a:xfrm>
            <a:off x="354759" y="6097587"/>
            <a:ext cx="302842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None/>
            </a:pPr>
            <a:r>
              <a:rPr lang="en-US" altLang="zh-CN" sz="1300" kern="4000" spc="120" dirty="0">
                <a:solidFill>
                  <a:schemeClr val="bg1"/>
                </a:solidFill>
                <a:latin typeface="Arial" panose="020B0604020202020204" pitchFamily="34" charset="0"/>
                <a:ea typeface="+mn-ea"/>
                <a:cs typeface="Arial" panose="020B0604020202020204" pitchFamily="34" charset="0"/>
              </a:rPr>
              <a:t>TEFO STEAM Center</a:t>
            </a:r>
            <a:endParaRPr lang="zh-CN" altLang="en-US" sz="1300" kern="4000" spc="120" dirty="0">
              <a:solidFill>
                <a:schemeClr val="bg1"/>
              </a:solidFill>
              <a:latin typeface="Arial" panose="020B0604020202020204" pitchFamily="34" charset="0"/>
              <a:ea typeface="+mn-ea"/>
              <a:cs typeface="Arial" panose="020B0604020202020204" pitchFamily="34" charset="0"/>
              <a:sym typeface="宋体" panose="02010600030101010101" pitchFamily="2" charset="-122"/>
            </a:endParaRPr>
          </a:p>
        </p:txBody>
      </p:sp>
      <p:grpSp>
        <p:nvGrpSpPr>
          <p:cNvPr id="27" name="组合 26">
            <a:extLst>
              <a:ext uri="{FF2B5EF4-FFF2-40B4-BE49-F238E27FC236}">
                <a16:creationId xmlns:a16="http://schemas.microsoft.com/office/drawing/2014/main" id="{69318F40-BD34-42FA-B2D8-72489249DEDB}"/>
              </a:ext>
            </a:extLst>
          </p:cNvPr>
          <p:cNvGrpSpPr/>
          <p:nvPr/>
        </p:nvGrpSpPr>
        <p:grpSpPr>
          <a:xfrm>
            <a:off x="6605537" y="5656589"/>
            <a:ext cx="2566599" cy="928066"/>
            <a:chOff x="6591469" y="5712861"/>
            <a:chExt cx="2566599" cy="928066"/>
          </a:xfrm>
        </p:grpSpPr>
        <p:sp>
          <p:nvSpPr>
            <p:cNvPr id="28" name="TextBox 16">
              <a:extLst>
                <a:ext uri="{FF2B5EF4-FFF2-40B4-BE49-F238E27FC236}">
                  <a16:creationId xmlns:a16="http://schemas.microsoft.com/office/drawing/2014/main" id="{CB552DD2-B9BB-4674-B8BD-7C225882EF41}"/>
                </a:ext>
              </a:extLst>
            </p:cNvPr>
            <p:cNvSpPr>
              <a:spLocks noChangeArrowheads="1"/>
            </p:cNvSpPr>
            <p:nvPr/>
          </p:nvSpPr>
          <p:spPr bwMode="auto">
            <a:xfrm>
              <a:off x="6591469" y="5712861"/>
              <a:ext cx="25665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400" spc="6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400" spc="6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400" spc="6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400" spc="600" dirty="0">
                <a:solidFill>
                  <a:schemeClr val="bg1"/>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F56CA980-5EEB-4C5E-9F88-7952D7C98111}"/>
                </a:ext>
              </a:extLst>
            </p:cNvPr>
            <p:cNvSpPr txBox="1"/>
            <p:nvPr/>
          </p:nvSpPr>
          <p:spPr>
            <a:xfrm>
              <a:off x="6592420" y="5950928"/>
              <a:ext cx="2382765" cy="492443"/>
            </a:xfrm>
            <a:prstGeom prst="rect">
              <a:avLst/>
            </a:prstGeom>
            <a:noFill/>
          </p:spPr>
          <p:txBody>
            <a:bodyPr wrap="square" rtlCol="0">
              <a:spAutoFit/>
            </a:bodyPr>
            <a:lstStyle/>
            <a:p>
              <a:r>
                <a:rPr lang="zh-CN" altLang="en-US" sz="1400" spc="100" dirty="0">
                  <a:solidFill>
                    <a:schemeClr val="bg1"/>
                  </a:solidFill>
                  <a:latin typeface="微软雅黑" panose="020B0503020204020204" pitchFamily="34" charset="-122"/>
                  <a:ea typeface="微软雅黑" panose="020B0503020204020204" pitchFamily="34" charset="-122"/>
                </a:rPr>
                <a:t>课程编号：</a:t>
              </a:r>
              <a:r>
                <a:rPr lang="en-US" altLang="zh-CN" sz="1400" spc="100" dirty="0">
                  <a:solidFill>
                    <a:schemeClr val="bg1"/>
                  </a:solidFill>
                  <a:latin typeface="微软雅黑" panose="020B0503020204020204" pitchFamily="34" charset="-122"/>
                  <a:ea typeface="微软雅黑" panose="020B0503020204020204" pitchFamily="34" charset="-122"/>
                </a:rPr>
                <a:t>TF-PS1011</a:t>
              </a:r>
            </a:p>
            <a:p>
              <a:endParaRPr lang="zh-CN" altLang="en-US" sz="1200" dirty="0">
                <a:latin typeface="微软雅黑" panose="020B0503020204020204" pitchFamily="34" charset="-122"/>
                <a:ea typeface="微软雅黑" panose="020B0503020204020204" pitchFamily="34" charset="-122"/>
              </a:endParaRPr>
            </a:p>
          </p:txBody>
        </p:sp>
        <p:sp>
          <p:nvSpPr>
            <p:cNvPr id="30" name="TextBox 13">
              <a:extLst>
                <a:ext uri="{FF2B5EF4-FFF2-40B4-BE49-F238E27FC236}">
                  <a16:creationId xmlns:a16="http://schemas.microsoft.com/office/drawing/2014/main" id="{CC58B2B5-9C4E-4A12-80A0-72056D674FFA}"/>
                </a:ext>
              </a:extLst>
            </p:cNvPr>
            <p:cNvSpPr txBox="1"/>
            <p:nvPr/>
          </p:nvSpPr>
          <p:spPr>
            <a:xfrm>
              <a:off x="6591469" y="6148484"/>
              <a:ext cx="2482191" cy="492443"/>
            </a:xfrm>
            <a:prstGeom prst="rect">
              <a:avLst/>
            </a:prstGeom>
            <a:noFill/>
          </p:spPr>
          <p:txBody>
            <a:bodyPr wrap="square" rtlCol="0">
              <a:spAutoFit/>
            </a:bodyPr>
            <a:lstStyle/>
            <a:p>
              <a:r>
                <a:rPr lang="en-US" altLang="zh-CN" sz="1300" spc="30" dirty="0">
                  <a:solidFill>
                    <a:schemeClr val="bg1"/>
                  </a:solidFill>
                </a:rPr>
                <a:t>Copyright @ TEFO STEAM </a:t>
              </a:r>
            </a:p>
            <a:p>
              <a:r>
                <a:rPr lang="en-US" altLang="zh-CN" sz="1300" dirty="0">
                  <a:solidFill>
                    <a:schemeClr val="bg1"/>
                  </a:solidFill>
                </a:rPr>
                <a:t>Center </a:t>
              </a:r>
              <a:endParaRPr lang="zh-CN" altLang="en-US" sz="1300" dirty="0">
                <a:solidFill>
                  <a:schemeClr val="bg1"/>
                </a:solidFill>
              </a:endParaRPr>
            </a:p>
          </p:txBody>
        </p:sp>
      </p:grpSp>
      <p:sp>
        <p:nvSpPr>
          <p:cNvPr id="4" name="文本框 3">
            <a:extLst>
              <a:ext uri="{FF2B5EF4-FFF2-40B4-BE49-F238E27FC236}">
                <a16:creationId xmlns:a16="http://schemas.microsoft.com/office/drawing/2014/main" id="{1C0A1D54-7407-4EB7-BE04-25C569DC5E71}"/>
              </a:ext>
            </a:extLst>
          </p:cNvPr>
          <p:cNvSpPr txBox="1"/>
          <p:nvPr/>
        </p:nvSpPr>
        <p:spPr>
          <a:xfrm>
            <a:off x="619199" y="1993740"/>
            <a:ext cx="3910045" cy="769441"/>
          </a:xfrm>
          <a:prstGeom prst="rect">
            <a:avLst/>
          </a:prstGeom>
          <a:noFill/>
        </p:spPr>
        <p:txBody>
          <a:bodyPr wrap="none" rtlCol="0">
            <a:spAutoFit/>
          </a:bodyPr>
          <a:lstStyle/>
          <a:p>
            <a:r>
              <a:rPr lang="en-US" altLang="zh-CN" sz="4400" b="1" dirty="0">
                <a:solidFill>
                  <a:srgbClr val="00B0F0"/>
                </a:solidFill>
                <a:latin typeface="微软雅黑" panose="020B0503020204020204" pitchFamily="34" charset="-122"/>
                <a:ea typeface="微软雅黑" panose="020B0503020204020204" pitchFamily="34" charset="-122"/>
              </a:rPr>
              <a:t>3D </a:t>
            </a:r>
            <a:r>
              <a:rPr lang="zh-CN" altLang="en-US" sz="4400" b="1" dirty="0">
                <a:solidFill>
                  <a:srgbClr val="00B0F0"/>
                </a:solidFill>
                <a:latin typeface="微软雅黑" panose="020B0503020204020204" pitchFamily="34" charset="-122"/>
                <a:ea typeface="微软雅黑" panose="020B0503020204020204" pitchFamily="34" charset="-122"/>
              </a:rPr>
              <a:t>全 息 投 影</a:t>
            </a:r>
          </a:p>
        </p:txBody>
      </p:sp>
    </p:spTree>
    <p:extLst>
      <p:ext uri="{BB962C8B-B14F-4D97-AF65-F5344CB8AC3E}">
        <p14:creationId xmlns:p14="http://schemas.microsoft.com/office/powerpoint/2010/main" val="21950511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75"/>
                                        </p:tgtEl>
                                        <p:attrNameLst>
                                          <p:attrName>style.visibility</p:attrName>
                                        </p:attrNameLst>
                                      </p:cBhvr>
                                      <p:to>
                                        <p:strVal val="visible"/>
                                      </p:to>
                                    </p:set>
                                    <p:anim calcmode="lin" valueType="num">
                                      <p:cBhvr>
                                        <p:cTn id="7" dur="500" fill="hold"/>
                                        <p:tgtEl>
                                          <p:spTgt spid="307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75"/>
                                        </p:tgtEl>
                                        <p:attrNameLst>
                                          <p:attrName>ppt_y</p:attrName>
                                        </p:attrNameLst>
                                      </p:cBhvr>
                                      <p:tavLst>
                                        <p:tav tm="0">
                                          <p:val>
                                            <p:strVal val="#ppt_y"/>
                                          </p:val>
                                        </p:tav>
                                        <p:tav tm="100000">
                                          <p:val>
                                            <p:strVal val="#ppt_y"/>
                                          </p:val>
                                        </p:tav>
                                      </p:tavLst>
                                    </p:anim>
                                    <p:anim calcmode="lin" valueType="num">
                                      <p:cBhvr>
                                        <p:cTn id="9" dur="500" fill="hold"/>
                                        <p:tgtEl>
                                          <p:spTgt spid="307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7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10</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5976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4">
            <a:extLst>
              <a:ext uri="{FF2B5EF4-FFF2-40B4-BE49-F238E27FC236}">
                <a16:creationId xmlns:a16="http://schemas.microsoft.com/office/drawing/2014/main" id="{DD62FBA7-CC59-4885-9AC3-C9F2C25D89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8" name="1 Título">
            <a:extLst>
              <a:ext uri="{FF2B5EF4-FFF2-40B4-BE49-F238E27FC236}">
                <a16:creationId xmlns:a16="http://schemas.microsoft.com/office/drawing/2014/main" id="{79277C43-1D94-4B1E-B366-504FC0EC709B}"/>
              </a:ext>
            </a:extLst>
          </p:cNvPr>
          <p:cNvSpPr txBox="1">
            <a:spLocks noChangeArrowheads="1"/>
          </p:cNvSpPr>
          <p:nvPr/>
        </p:nvSpPr>
        <p:spPr bwMode="auto">
          <a:xfrm>
            <a:off x="6660000" y="234001"/>
            <a:ext cx="2193023" cy="6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Task before class</a:t>
            </a:r>
            <a:endParaRPr lang="zh-CN" altLang="en-US" sz="1600" b="1" dirty="0">
              <a:solidFill>
                <a:schemeClr val="tx1">
                  <a:lumMod val="65000"/>
                  <a:lumOff val="35000"/>
                </a:schemeClr>
              </a:solidFill>
            </a:endParaRPr>
          </a:p>
        </p:txBody>
      </p:sp>
      <p:sp>
        <p:nvSpPr>
          <p:cNvPr id="22" name="TextBox 16">
            <a:extLst>
              <a:ext uri="{FF2B5EF4-FFF2-40B4-BE49-F238E27FC236}">
                <a16:creationId xmlns:a16="http://schemas.microsoft.com/office/drawing/2014/main" id="{B55898D0-2E28-4245-BA0D-186CBFAE0362}"/>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D644C41E-2B4B-47B0-8053-973B78905CB0}"/>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 name="文本框 2">
            <a:extLst>
              <a:ext uri="{FF2B5EF4-FFF2-40B4-BE49-F238E27FC236}">
                <a16:creationId xmlns:a16="http://schemas.microsoft.com/office/drawing/2014/main" id="{92A7E488-0D5D-4C5C-9B87-42C7A37E3D4A}"/>
              </a:ext>
            </a:extLst>
          </p:cNvPr>
          <p:cNvSpPr txBox="1"/>
          <p:nvPr/>
        </p:nvSpPr>
        <p:spPr>
          <a:xfrm>
            <a:off x="396000" y="1274640"/>
            <a:ext cx="2031325" cy="461665"/>
          </a:xfrm>
          <a:prstGeom prst="rect">
            <a:avLst/>
          </a:prstGeom>
          <a:noFill/>
        </p:spPr>
        <p:txBody>
          <a:bodyPr wrap="none" rtlCol="0">
            <a:spAutoFit/>
          </a:bodyPr>
          <a:lstStyle/>
          <a:p>
            <a:r>
              <a:rPr lang="zh-CN" altLang="en-US" sz="2400" dirty="0">
                <a:latin typeface="隶书" panose="02010509060101010101" pitchFamily="49" charset="-122"/>
                <a:ea typeface="隶书" panose="02010509060101010101" pitchFamily="49" charset="-122"/>
              </a:rPr>
              <a:t>图纸内容规划</a:t>
            </a:r>
          </a:p>
        </p:txBody>
      </p:sp>
      <p:sp>
        <p:nvSpPr>
          <p:cNvPr id="35" name="1 Título">
            <a:extLst>
              <a:ext uri="{FF2B5EF4-FFF2-40B4-BE49-F238E27FC236}">
                <a16:creationId xmlns:a16="http://schemas.microsoft.com/office/drawing/2014/main" id="{84484264-3233-40A9-AB85-C4E039B4E45F}"/>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生成研究主题</a:t>
            </a:r>
          </a:p>
        </p:txBody>
      </p:sp>
      <p:sp>
        <p:nvSpPr>
          <p:cNvPr id="36" name="文本框 35">
            <a:extLst>
              <a:ext uri="{FF2B5EF4-FFF2-40B4-BE49-F238E27FC236}">
                <a16:creationId xmlns:a16="http://schemas.microsoft.com/office/drawing/2014/main" id="{F78365D3-107C-4F04-B988-1BE636CA3A8E}"/>
              </a:ext>
            </a:extLst>
          </p:cNvPr>
          <p:cNvSpPr txBox="1"/>
          <p:nvPr/>
        </p:nvSpPr>
        <p:spPr>
          <a:xfrm>
            <a:off x="332500" y="562966"/>
            <a:ext cx="4598315" cy="523220"/>
          </a:xfrm>
          <a:prstGeom prst="rect">
            <a:avLst/>
          </a:prstGeom>
          <a:noFill/>
        </p:spPr>
        <p:txBody>
          <a:bodyPr wrap="square" rtlCol="0">
            <a:spAutoFit/>
          </a:bodyPr>
          <a:lstStyle/>
          <a:p>
            <a:pPr algn="r"/>
            <a:r>
              <a:rPr lang="en-US" altLang="zh-CN" sz="2800" b="1"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Generate a research topic</a:t>
            </a:r>
            <a:endParaRPr lang="zh-CN" altLang="en-US" sz="2800" b="1"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37" name="组合 36">
            <a:extLst>
              <a:ext uri="{FF2B5EF4-FFF2-40B4-BE49-F238E27FC236}">
                <a16:creationId xmlns:a16="http://schemas.microsoft.com/office/drawing/2014/main" id="{8DB8B42C-9618-494E-8517-662959DD3BDD}"/>
              </a:ext>
            </a:extLst>
          </p:cNvPr>
          <p:cNvGrpSpPr/>
          <p:nvPr/>
        </p:nvGrpSpPr>
        <p:grpSpPr>
          <a:xfrm>
            <a:off x="1244763" y="1892638"/>
            <a:ext cx="6105578" cy="3378610"/>
            <a:chOff x="194421" y="704386"/>
            <a:chExt cx="5809252" cy="6303452"/>
          </a:xfrm>
        </p:grpSpPr>
        <p:grpSp>
          <p:nvGrpSpPr>
            <p:cNvPr id="38" name="组合 37">
              <a:extLst>
                <a:ext uri="{FF2B5EF4-FFF2-40B4-BE49-F238E27FC236}">
                  <a16:creationId xmlns:a16="http://schemas.microsoft.com/office/drawing/2014/main" id="{F3719FA4-B39A-4A31-BAB7-D2C692AA85D4}"/>
                </a:ext>
              </a:extLst>
            </p:cNvPr>
            <p:cNvGrpSpPr/>
            <p:nvPr/>
          </p:nvGrpSpPr>
          <p:grpSpPr>
            <a:xfrm>
              <a:off x="194421" y="704386"/>
              <a:ext cx="5809252" cy="6303452"/>
              <a:chOff x="154867" y="910609"/>
              <a:chExt cx="5809252" cy="6303452"/>
            </a:xfrm>
          </p:grpSpPr>
          <p:sp>
            <p:nvSpPr>
              <p:cNvPr id="41" name="矩形 40">
                <a:extLst>
                  <a:ext uri="{FF2B5EF4-FFF2-40B4-BE49-F238E27FC236}">
                    <a16:creationId xmlns:a16="http://schemas.microsoft.com/office/drawing/2014/main" id="{F703F025-CB7A-41F2-AEE5-4651CC310705}"/>
                  </a:ext>
                </a:extLst>
              </p:cNvPr>
              <p:cNvSpPr/>
              <p:nvPr/>
            </p:nvSpPr>
            <p:spPr>
              <a:xfrm>
                <a:off x="3215516" y="910609"/>
                <a:ext cx="2748603" cy="199862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600" dirty="0">
                    <a:solidFill>
                      <a:prstClr val="black"/>
                    </a:solidFill>
                    <a:latin typeface="楷体" panose="02010609060101010101" pitchFamily="49" charset="-122"/>
                    <a:ea typeface="楷体" panose="02010609060101010101" pitchFamily="49" charset="-122"/>
                  </a:rPr>
                  <a:t>设计草图</a:t>
                </a:r>
              </a:p>
            </p:txBody>
          </p:sp>
          <p:sp>
            <p:nvSpPr>
              <p:cNvPr id="42" name="矩形 41">
                <a:extLst>
                  <a:ext uri="{FF2B5EF4-FFF2-40B4-BE49-F238E27FC236}">
                    <a16:creationId xmlns:a16="http://schemas.microsoft.com/office/drawing/2014/main" id="{7CDA0813-939C-4D66-9694-5BAB504D446D}"/>
                  </a:ext>
                </a:extLst>
              </p:cNvPr>
              <p:cNvSpPr/>
              <p:nvPr/>
            </p:nvSpPr>
            <p:spPr>
              <a:xfrm>
                <a:off x="1685297" y="938875"/>
                <a:ext cx="1466034" cy="197036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600" dirty="0">
                    <a:solidFill>
                      <a:prstClr val="black"/>
                    </a:solidFill>
                    <a:latin typeface="楷体" panose="02010609060101010101" pitchFamily="49" charset="-122"/>
                    <a:ea typeface="楷体" panose="02010609060101010101" pitchFamily="49" charset="-122"/>
                  </a:rPr>
                  <a:t>工作计划</a:t>
                </a:r>
              </a:p>
            </p:txBody>
          </p:sp>
          <p:sp>
            <p:nvSpPr>
              <p:cNvPr id="43" name="矩形 42">
                <a:extLst>
                  <a:ext uri="{FF2B5EF4-FFF2-40B4-BE49-F238E27FC236}">
                    <a16:creationId xmlns:a16="http://schemas.microsoft.com/office/drawing/2014/main" id="{69030CCC-572A-4859-862D-9FF90E458DE6}"/>
                  </a:ext>
                </a:extLst>
              </p:cNvPr>
              <p:cNvSpPr/>
              <p:nvPr/>
            </p:nvSpPr>
            <p:spPr>
              <a:xfrm>
                <a:off x="154867" y="3045006"/>
                <a:ext cx="2986203" cy="416905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600" dirty="0">
                    <a:solidFill>
                      <a:prstClr val="black"/>
                    </a:solidFill>
                    <a:latin typeface="楷体" panose="02010609060101010101" pitchFamily="49" charset="-122"/>
                    <a:ea typeface="楷体" panose="02010609060101010101" pitchFamily="49" charset="-122"/>
                  </a:rPr>
                  <a:t>设计流程图</a:t>
                </a:r>
              </a:p>
            </p:txBody>
          </p:sp>
          <p:sp>
            <p:nvSpPr>
              <p:cNvPr id="44" name="矩形 43">
                <a:extLst>
                  <a:ext uri="{FF2B5EF4-FFF2-40B4-BE49-F238E27FC236}">
                    <a16:creationId xmlns:a16="http://schemas.microsoft.com/office/drawing/2014/main" id="{96295EEA-6F19-4FBF-964E-D5BB089DAD02}"/>
                  </a:ext>
                </a:extLst>
              </p:cNvPr>
              <p:cNvSpPr/>
              <p:nvPr/>
            </p:nvSpPr>
            <p:spPr>
              <a:xfrm>
                <a:off x="3215516" y="3045006"/>
                <a:ext cx="2726818" cy="1931077"/>
              </a:xfrm>
              <a:prstGeom prst="rect">
                <a:avLst/>
              </a:prstGeom>
              <a:solidFill>
                <a:srgbClr val="AD539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600" dirty="0">
                    <a:solidFill>
                      <a:prstClr val="black"/>
                    </a:solidFill>
                    <a:latin typeface="楷体" panose="02010609060101010101" pitchFamily="49" charset="-122"/>
                    <a:ea typeface="楷体" panose="02010609060101010101" pitchFamily="49" charset="-122"/>
                  </a:rPr>
                  <a:t>改进建议</a:t>
                </a:r>
              </a:p>
            </p:txBody>
          </p:sp>
        </p:grpSp>
        <p:sp>
          <p:nvSpPr>
            <p:cNvPr id="39" name="矩形 38">
              <a:extLst>
                <a:ext uri="{FF2B5EF4-FFF2-40B4-BE49-F238E27FC236}">
                  <a16:creationId xmlns:a16="http://schemas.microsoft.com/office/drawing/2014/main" id="{280787B2-F4A6-421E-B9D4-418B5D68369D}"/>
                </a:ext>
              </a:extLst>
            </p:cNvPr>
            <p:cNvSpPr/>
            <p:nvPr/>
          </p:nvSpPr>
          <p:spPr>
            <a:xfrm>
              <a:off x="194421" y="704386"/>
              <a:ext cx="1443027" cy="197036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600" dirty="0">
                  <a:solidFill>
                    <a:prstClr val="black"/>
                  </a:solidFill>
                  <a:latin typeface="楷体" panose="02010609060101010101" pitchFamily="49" charset="-122"/>
                  <a:ea typeface="楷体" panose="02010609060101010101" pitchFamily="49" charset="-122"/>
                </a:rPr>
                <a:t>团队分工</a:t>
              </a:r>
            </a:p>
          </p:txBody>
        </p:sp>
        <p:sp>
          <p:nvSpPr>
            <p:cNvPr id="40" name="矩形 39">
              <a:extLst>
                <a:ext uri="{FF2B5EF4-FFF2-40B4-BE49-F238E27FC236}">
                  <a16:creationId xmlns:a16="http://schemas.microsoft.com/office/drawing/2014/main" id="{8102B6B3-7AA0-4E47-8C08-03401E2E0E70}"/>
                </a:ext>
              </a:extLst>
            </p:cNvPr>
            <p:cNvSpPr/>
            <p:nvPr/>
          </p:nvSpPr>
          <p:spPr>
            <a:xfrm>
              <a:off x="3255071" y="4966204"/>
              <a:ext cx="2726818" cy="204163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600" dirty="0">
                  <a:solidFill>
                    <a:prstClr val="black"/>
                  </a:solidFill>
                  <a:latin typeface="楷体" panose="02010609060101010101" pitchFamily="49" charset="-122"/>
                  <a:ea typeface="楷体" panose="02010609060101010101" pitchFamily="49" charset="-122"/>
                </a:rPr>
                <a:t>自评总结</a:t>
              </a:r>
            </a:p>
          </p:txBody>
        </p:sp>
      </p:grpSp>
    </p:spTree>
    <p:extLst>
      <p:ext uri="{BB962C8B-B14F-4D97-AF65-F5344CB8AC3E}">
        <p14:creationId xmlns:p14="http://schemas.microsoft.com/office/powerpoint/2010/main" val="3937137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1ECE44F-8F78-4E40-AF01-26100D49DBD1}"/>
              </a:ext>
            </a:extLst>
          </p:cNvPr>
          <p:cNvSpPr/>
          <p:nvPr/>
        </p:nvSpPr>
        <p:spPr>
          <a:xfrm>
            <a:off x="0" y="4797081"/>
            <a:ext cx="9144000" cy="717453"/>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t>   3D Holographic projection</a:t>
            </a:r>
            <a:endParaRPr lang="zh-CN" altLang="en-US" sz="2800" b="1" dirty="0"/>
          </a:p>
        </p:txBody>
      </p:sp>
      <p:sp>
        <p:nvSpPr>
          <p:cNvPr id="2" name="矩形 1">
            <a:extLst>
              <a:ext uri="{FF2B5EF4-FFF2-40B4-BE49-F238E27FC236}">
                <a16:creationId xmlns:a16="http://schemas.microsoft.com/office/drawing/2014/main" id="{CC41DA88-E30B-4925-809C-3ED9E953D5C2}"/>
              </a:ext>
            </a:extLst>
          </p:cNvPr>
          <p:cNvSpPr/>
          <p:nvPr/>
        </p:nvSpPr>
        <p:spPr>
          <a:xfrm>
            <a:off x="4431323" y="-2"/>
            <a:ext cx="4712677" cy="6858001"/>
          </a:xfrm>
          <a:custGeom>
            <a:avLst/>
            <a:gdLst>
              <a:gd name="connsiteX0" fmla="*/ 0 w 4712677"/>
              <a:gd name="connsiteY0" fmla="*/ 0 h 6858000"/>
              <a:gd name="connsiteX1" fmla="*/ 4712677 w 4712677"/>
              <a:gd name="connsiteY1" fmla="*/ 0 h 6858000"/>
              <a:gd name="connsiteX2" fmla="*/ 4712677 w 4712677"/>
              <a:gd name="connsiteY2" fmla="*/ 6858000 h 6858000"/>
              <a:gd name="connsiteX3" fmla="*/ 0 w 4712677"/>
              <a:gd name="connsiteY3" fmla="*/ 6858000 h 6858000"/>
              <a:gd name="connsiteX4" fmla="*/ 0 w 4712677"/>
              <a:gd name="connsiteY4" fmla="*/ 0 h 6858000"/>
              <a:gd name="connsiteX0" fmla="*/ 1786597 w 4712677"/>
              <a:gd name="connsiteY0" fmla="*/ 14067 h 6858000"/>
              <a:gd name="connsiteX1" fmla="*/ 4712677 w 4712677"/>
              <a:gd name="connsiteY1" fmla="*/ 0 h 6858000"/>
              <a:gd name="connsiteX2" fmla="*/ 4712677 w 4712677"/>
              <a:gd name="connsiteY2" fmla="*/ 6858000 h 6858000"/>
              <a:gd name="connsiteX3" fmla="*/ 0 w 4712677"/>
              <a:gd name="connsiteY3" fmla="*/ 6858000 h 6858000"/>
              <a:gd name="connsiteX4" fmla="*/ 1786597 w 4712677"/>
              <a:gd name="connsiteY4" fmla="*/ 14067 h 6858000"/>
              <a:gd name="connsiteX0" fmla="*/ 1786597 w 4712677"/>
              <a:gd name="connsiteY0" fmla="*/ 0 h 6858001"/>
              <a:gd name="connsiteX1" fmla="*/ 4712677 w 4712677"/>
              <a:gd name="connsiteY1" fmla="*/ 1 h 6858001"/>
              <a:gd name="connsiteX2" fmla="*/ 4712677 w 4712677"/>
              <a:gd name="connsiteY2" fmla="*/ 6858001 h 6858001"/>
              <a:gd name="connsiteX3" fmla="*/ 0 w 4712677"/>
              <a:gd name="connsiteY3" fmla="*/ 6858001 h 6858001"/>
              <a:gd name="connsiteX4" fmla="*/ 1786597 w 4712677"/>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677" h="6858001">
                <a:moveTo>
                  <a:pt x="1786597" y="0"/>
                </a:moveTo>
                <a:lnTo>
                  <a:pt x="4712677" y="1"/>
                </a:lnTo>
                <a:lnTo>
                  <a:pt x="4712677" y="6858001"/>
                </a:lnTo>
                <a:lnTo>
                  <a:pt x="0" y="6858001"/>
                </a:lnTo>
                <a:lnTo>
                  <a:pt x="1786597" y="0"/>
                </a:lnTo>
                <a:close/>
              </a:path>
            </a:pathLst>
          </a:cu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4">
            <a:extLst>
              <a:ext uri="{FF2B5EF4-FFF2-40B4-BE49-F238E27FC236}">
                <a16:creationId xmlns:a16="http://schemas.microsoft.com/office/drawing/2014/main" id="{459F5FCF-5AD4-442A-9E28-8763EA25A790}"/>
              </a:ext>
            </a:extLst>
          </p:cNvPr>
          <p:cNvSpPr>
            <a:spLocks noChangeArrowheads="1"/>
          </p:cNvSpPr>
          <p:nvPr/>
        </p:nvSpPr>
        <p:spPr bwMode="auto">
          <a:xfrm>
            <a:off x="239151" y="-274759"/>
            <a:ext cx="4926349" cy="521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3300" b="1" dirty="0">
                <a:solidFill>
                  <a:srgbClr val="82C441"/>
                </a:solidFill>
                <a:ea typeface="Arial Unicode MS" pitchFamily="2" charset="-122"/>
                <a:sym typeface="Arial Unicode MS" pitchFamily="2" charset="-122"/>
              </a:rPr>
              <a:t>04</a:t>
            </a:r>
            <a:endParaRPr lang="zh-CN" altLang="en-US" sz="33300" b="1" dirty="0">
              <a:solidFill>
                <a:srgbClr val="82C441"/>
              </a:solidFill>
              <a:ea typeface="Arial Unicode MS" pitchFamily="2" charset="-122"/>
              <a:sym typeface="Arial Unicode MS" pitchFamily="2" charset="-122"/>
            </a:endParaRPr>
          </a:p>
        </p:txBody>
      </p:sp>
      <p:sp>
        <p:nvSpPr>
          <p:cNvPr id="23" name="矩形 22">
            <a:extLst>
              <a:ext uri="{FF2B5EF4-FFF2-40B4-BE49-F238E27FC236}">
                <a16:creationId xmlns:a16="http://schemas.microsoft.com/office/drawing/2014/main" id="{AF07F4ED-C409-46DB-B6C1-74A9C1D3BE91}"/>
              </a:ext>
            </a:extLst>
          </p:cNvPr>
          <p:cNvSpPr/>
          <p:nvPr/>
        </p:nvSpPr>
        <p:spPr>
          <a:xfrm>
            <a:off x="4881489" y="5062997"/>
            <a:ext cx="4262511" cy="184252"/>
          </a:xfrm>
          <a:custGeom>
            <a:avLst/>
            <a:gdLst>
              <a:gd name="connsiteX0" fmla="*/ 0 w 4220309"/>
              <a:gd name="connsiteY0" fmla="*/ 0 h 153814"/>
              <a:gd name="connsiteX1" fmla="*/ 4220309 w 4220309"/>
              <a:gd name="connsiteY1" fmla="*/ 0 h 153814"/>
              <a:gd name="connsiteX2" fmla="*/ 4220309 w 4220309"/>
              <a:gd name="connsiteY2" fmla="*/ 153814 h 153814"/>
              <a:gd name="connsiteX3" fmla="*/ 0 w 4220309"/>
              <a:gd name="connsiteY3" fmla="*/ 153814 h 153814"/>
              <a:gd name="connsiteX4" fmla="*/ 0 w 4220309"/>
              <a:gd name="connsiteY4" fmla="*/ 0 h 153814"/>
              <a:gd name="connsiteX0" fmla="*/ 70339 w 4290648"/>
              <a:gd name="connsiteY0" fmla="*/ 0 h 153814"/>
              <a:gd name="connsiteX1" fmla="*/ 4290648 w 4290648"/>
              <a:gd name="connsiteY1" fmla="*/ 0 h 153814"/>
              <a:gd name="connsiteX2" fmla="*/ 4290648 w 4290648"/>
              <a:gd name="connsiteY2" fmla="*/ 153814 h 153814"/>
              <a:gd name="connsiteX3" fmla="*/ 0 w 4290648"/>
              <a:gd name="connsiteY3" fmla="*/ 153814 h 153814"/>
              <a:gd name="connsiteX4" fmla="*/ 70339 w 4290648"/>
              <a:gd name="connsiteY4" fmla="*/ 0 h 153814"/>
              <a:gd name="connsiteX0" fmla="*/ 70339 w 4290648"/>
              <a:gd name="connsiteY0" fmla="*/ 0 h 153814"/>
              <a:gd name="connsiteX1" fmla="*/ 4290648 w 4290648"/>
              <a:gd name="connsiteY1" fmla="*/ 0 h 153814"/>
              <a:gd name="connsiteX2" fmla="*/ 4290648 w 4290648"/>
              <a:gd name="connsiteY2" fmla="*/ 153814 h 153814"/>
              <a:gd name="connsiteX3" fmla="*/ 0 w 4290648"/>
              <a:gd name="connsiteY3" fmla="*/ 153814 h 153814"/>
              <a:gd name="connsiteX4" fmla="*/ 70339 w 4290648"/>
              <a:gd name="connsiteY4" fmla="*/ 0 h 153814"/>
              <a:gd name="connsiteX0" fmla="*/ 98475 w 4318784"/>
              <a:gd name="connsiteY0" fmla="*/ 0 h 153814"/>
              <a:gd name="connsiteX1" fmla="*/ 4318784 w 4318784"/>
              <a:gd name="connsiteY1" fmla="*/ 0 h 153814"/>
              <a:gd name="connsiteX2" fmla="*/ 4318784 w 4318784"/>
              <a:gd name="connsiteY2" fmla="*/ 153814 h 153814"/>
              <a:gd name="connsiteX3" fmla="*/ 0 w 4318784"/>
              <a:gd name="connsiteY3" fmla="*/ 153814 h 153814"/>
              <a:gd name="connsiteX4" fmla="*/ 98475 w 4318784"/>
              <a:gd name="connsiteY4" fmla="*/ 0 h 153814"/>
              <a:gd name="connsiteX0" fmla="*/ 42204 w 4262513"/>
              <a:gd name="connsiteY0" fmla="*/ 0 h 153814"/>
              <a:gd name="connsiteX1" fmla="*/ 4262513 w 4262513"/>
              <a:gd name="connsiteY1" fmla="*/ 0 h 153814"/>
              <a:gd name="connsiteX2" fmla="*/ 4262513 w 4262513"/>
              <a:gd name="connsiteY2" fmla="*/ 153814 h 153814"/>
              <a:gd name="connsiteX3" fmla="*/ 0 w 4262513"/>
              <a:gd name="connsiteY3" fmla="*/ 142071 h 153814"/>
              <a:gd name="connsiteX4" fmla="*/ 42204 w 4262513"/>
              <a:gd name="connsiteY4" fmla="*/ 0 h 153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2513" h="153814">
                <a:moveTo>
                  <a:pt x="42204" y="0"/>
                </a:moveTo>
                <a:lnTo>
                  <a:pt x="4262513" y="0"/>
                </a:lnTo>
                <a:lnTo>
                  <a:pt x="4262513" y="153814"/>
                </a:lnTo>
                <a:lnTo>
                  <a:pt x="0" y="142071"/>
                </a:lnTo>
                <a:lnTo>
                  <a:pt x="42204" y="0"/>
                </a:lnTo>
                <a:close/>
              </a:path>
            </a:pathLst>
          </a:custGeom>
          <a:solidFill>
            <a:srgbClr val="82C441"/>
          </a:solidFill>
          <a:ln>
            <a:solidFill>
              <a:srgbClr val="82C4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sp>
        <p:nvSpPr>
          <p:cNvPr id="24" name="矩形 5">
            <a:extLst>
              <a:ext uri="{FF2B5EF4-FFF2-40B4-BE49-F238E27FC236}">
                <a16:creationId xmlns:a16="http://schemas.microsoft.com/office/drawing/2014/main" id="{B9B01358-7F47-43D9-A015-6A070ADEDFEC}"/>
              </a:ext>
            </a:extLst>
          </p:cNvPr>
          <p:cNvSpPr>
            <a:spLocks noChangeArrowheads="1"/>
          </p:cNvSpPr>
          <p:nvPr/>
        </p:nvSpPr>
        <p:spPr bwMode="auto">
          <a:xfrm>
            <a:off x="5809954" y="4450086"/>
            <a:ext cx="31314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3200" dirty="0">
                <a:solidFill>
                  <a:schemeClr val="bg1"/>
                </a:solidFill>
                <a:latin typeface="华文中宋" panose="02010600040101010101" pitchFamily="2" charset="-122"/>
                <a:ea typeface="华文中宋" panose="02010600040101010101" pitchFamily="2" charset="-122"/>
              </a:rPr>
              <a:t>主题背景研究</a:t>
            </a:r>
          </a:p>
        </p:txBody>
      </p:sp>
      <p:sp>
        <p:nvSpPr>
          <p:cNvPr id="25" name="文本框 8">
            <a:extLst>
              <a:ext uri="{FF2B5EF4-FFF2-40B4-BE49-F238E27FC236}">
                <a16:creationId xmlns:a16="http://schemas.microsoft.com/office/drawing/2014/main" id="{DD799F60-24E1-4C91-B443-301F918513EB}"/>
              </a:ext>
            </a:extLst>
          </p:cNvPr>
          <p:cNvSpPr>
            <a:spLocks noChangeArrowheads="1"/>
          </p:cNvSpPr>
          <p:nvPr/>
        </p:nvSpPr>
        <p:spPr bwMode="auto">
          <a:xfrm>
            <a:off x="4895553" y="5247249"/>
            <a:ext cx="40177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altLang="zh-CN" sz="2200" b="1" dirty="0">
                <a:solidFill>
                  <a:srgbClr val="F7F7F7"/>
                </a:solidFill>
                <a:latin typeface="Times New Roman" panose="02020603050405020304" pitchFamily="18" charset="0"/>
                <a:ea typeface="微软雅黑" panose="020B0503020204020204" pitchFamily="34" charset="-122"/>
                <a:cs typeface="Times New Roman" panose="02020603050405020304" pitchFamily="18" charset="0"/>
              </a:rPr>
              <a:t>Thematic background research</a:t>
            </a:r>
            <a:endParaRPr lang="zh-CN" altLang="en-US" sz="2200" b="1" dirty="0">
              <a:solidFill>
                <a:srgbClr val="F7F7F7"/>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20921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3" name="1 Título">
            <a:extLst>
              <a:ext uri="{FF2B5EF4-FFF2-40B4-BE49-F238E27FC236}">
                <a16:creationId xmlns:a16="http://schemas.microsoft.com/office/drawing/2014/main" id="{D2A90D57-D4D6-4FCD-956D-8B8750D2E724}"/>
              </a:ext>
            </a:extLst>
          </p:cNvPr>
          <p:cNvSpPr txBox="1">
            <a:spLocks noChangeArrowheads="1"/>
          </p:cNvSpPr>
          <p:nvPr/>
        </p:nvSpPr>
        <p:spPr bwMode="auto">
          <a:xfrm>
            <a:off x="6660000" y="234000"/>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Topic Introduction</a:t>
            </a:r>
            <a:endParaRPr lang="zh-CN" altLang="en-US" sz="1600" b="1" dirty="0">
              <a:solidFill>
                <a:schemeClr val="tx1">
                  <a:lumMod val="65000"/>
                  <a:lumOff val="35000"/>
                </a:schemeClr>
              </a:solidFill>
            </a:endParaRPr>
          </a:p>
        </p:txBody>
      </p:sp>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105578"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Topic introduction</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主题引入</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pic>
        <p:nvPicPr>
          <p:cNvPr id="28" name="Picture 2" descr="晨曦">
            <a:extLst>
              <a:ext uri="{FF2B5EF4-FFF2-40B4-BE49-F238E27FC236}">
                <a16:creationId xmlns:a16="http://schemas.microsoft.com/office/drawing/2014/main" id="{9585E8B5-9BD2-43DF-A902-07910B47B1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0028" y="1686257"/>
            <a:ext cx="3811081" cy="266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6" name="图片 15" descr="图片包含 户外艺术系列, 烟火, 建筑物, 夜晚&#10;&#10;已生成极高可信度的说明">
            <a:extLst>
              <a:ext uri="{FF2B5EF4-FFF2-40B4-BE49-F238E27FC236}">
                <a16:creationId xmlns:a16="http://schemas.microsoft.com/office/drawing/2014/main" id="{888786F8-11E3-4930-A6BC-3F2B01A727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000" y="1673637"/>
            <a:ext cx="3811081" cy="2668839"/>
          </a:xfrm>
          <a:prstGeom prst="rect">
            <a:avLst/>
          </a:prstGeom>
        </p:spPr>
      </p:pic>
      <p:sp>
        <p:nvSpPr>
          <p:cNvPr id="35" name="文本框 34">
            <a:extLst>
              <a:ext uri="{FF2B5EF4-FFF2-40B4-BE49-F238E27FC236}">
                <a16:creationId xmlns:a16="http://schemas.microsoft.com/office/drawing/2014/main" id="{DBBB4644-76A1-4348-8431-0028547D7C50}"/>
              </a:ext>
            </a:extLst>
          </p:cNvPr>
          <p:cNvSpPr txBox="1"/>
          <p:nvPr/>
        </p:nvSpPr>
        <p:spPr>
          <a:xfrm>
            <a:off x="375311" y="1076391"/>
            <a:ext cx="4134465"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想一想，</a:t>
            </a:r>
            <a:r>
              <a:rPr lang="zh-CN" altLang="en-US" sz="2800" dirty="0">
                <a:solidFill>
                  <a:srgbClr val="FF0000"/>
                </a:solidFill>
                <a:latin typeface="隶书" panose="02010509060101010101" pitchFamily="49" charset="-122"/>
                <a:ea typeface="隶书" panose="02010509060101010101" pitchFamily="49" charset="-122"/>
              </a:rPr>
              <a:t>光</a:t>
            </a:r>
            <a:r>
              <a:rPr lang="zh-CN" altLang="en-US" sz="2800" dirty="0">
                <a:latin typeface="隶书" panose="02010509060101010101" pitchFamily="49" charset="-122"/>
                <a:ea typeface="隶书" panose="02010509060101010101" pitchFamily="49" charset="-122"/>
              </a:rPr>
              <a:t>有什么特征？</a:t>
            </a:r>
          </a:p>
        </p:txBody>
      </p:sp>
    </p:spTree>
    <p:extLst>
      <p:ext uri="{BB962C8B-B14F-4D97-AF65-F5344CB8AC3E}">
        <p14:creationId xmlns:p14="http://schemas.microsoft.com/office/powerpoint/2010/main" val="3001867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3" name="1 Título">
            <a:extLst>
              <a:ext uri="{FF2B5EF4-FFF2-40B4-BE49-F238E27FC236}">
                <a16:creationId xmlns:a16="http://schemas.microsoft.com/office/drawing/2014/main" id="{D2A90D57-D4D6-4FCD-956D-8B8750D2E724}"/>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1</a:t>
            </a:r>
            <a:endParaRPr lang="zh-CN" altLang="en-US" sz="1600" b="1" dirty="0">
              <a:solidFill>
                <a:schemeClr val="tx1">
                  <a:lumMod val="65000"/>
                  <a:lumOff val="35000"/>
                </a:schemeClr>
              </a:solidFill>
            </a:endParaRPr>
          </a:p>
        </p:txBody>
      </p:sp>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105578"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1 Straight light </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1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勇往直前的光</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pic>
        <p:nvPicPr>
          <p:cNvPr id="3" name="图片 2">
            <a:extLst>
              <a:ext uri="{FF2B5EF4-FFF2-40B4-BE49-F238E27FC236}">
                <a16:creationId xmlns:a16="http://schemas.microsoft.com/office/drawing/2014/main" id="{C6D93A92-6C6F-4126-8010-279FBD3CF52F}"/>
              </a:ext>
            </a:extLst>
          </p:cNvPr>
          <p:cNvPicPr>
            <a:picLocks noChangeAspect="1"/>
          </p:cNvPicPr>
          <p:nvPr/>
        </p:nvPicPr>
        <p:blipFill rotWithShape="1">
          <a:blip r:embed="rId9">
            <a:extLst>
              <a:ext uri="{28A0092B-C50C-407E-A947-70E740481C1C}">
                <a14:useLocalDpi xmlns:a14="http://schemas.microsoft.com/office/drawing/2010/main" val="0"/>
              </a:ext>
            </a:extLst>
          </a:blip>
          <a:srcRect b="4025"/>
          <a:stretch/>
        </p:blipFill>
        <p:spPr>
          <a:xfrm>
            <a:off x="422546" y="1952781"/>
            <a:ext cx="3837647" cy="2794068"/>
          </a:xfrm>
          <a:prstGeom prst="rect">
            <a:avLst/>
          </a:prstGeom>
        </p:spPr>
      </p:pic>
      <p:pic>
        <p:nvPicPr>
          <p:cNvPr id="25" name="图片 24">
            <a:extLst>
              <a:ext uri="{FF2B5EF4-FFF2-40B4-BE49-F238E27FC236}">
                <a16:creationId xmlns:a16="http://schemas.microsoft.com/office/drawing/2014/main" id="{D590E817-DFEE-4D56-AA4F-BAA5A44872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83689" y="1955349"/>
            <a:ext cx="3987950" cy="2796947"/>
          </a:xfrm>
          <a:prstGeom prst="rect">
            <a:avLst/>
          </a:prstGeom>
        </p:spPr>
      </p:pic>
      <p:sp>
        <p:nvSpPr>
          <p:cNvPr id="27" name="文本框 26">
            <a:extLst>
              <a:ext uri="{FF2B5EF4-FFF2-40B4-BE49-F238E27FC236}">
                <a16:creationId xmlns:a16="http://schemas.microsoft.com/office/drawing/2014/main" id="{1822E92E-290C-42FB-9053-2FAC051195D4}"/>
              </a:ext>
            </a:extLst>
          </p:cNvPr>
          <p:cNvSpPr txBox="1"/>
          <p:nvPr/>
        </p:nvSpPr>
        <p:spPr>
          <a:xfrm>
            <a:off x="422546" y="1181138"/>
            <a:ext cx="7007046" cy="523220"/>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为什么在</a:t>
            </a:r>
            <a:r>
              <a:rPr lang="zh-CN" altLang="en-US" sz="2800" dirty="0">
                <a:solidFill>
                  <a:srgbClr val="FF0000"/>
                </a:solidFill>
                <a:latin typeface="楷体" panose="02010609060101010101" pitchFamily="49" charset="-122"/>
                <a:ea typeface="楷体" panose="02010609060101010101" pitchFamily="49" charset="-122"/>
              </a:rPr>
              <a:t>漆黑</a:t>
            </a:r>
            <a:r>
              <a:rPr lang="zh-CN" altLang="en-US" sz="2800" dirty="0">
                <a:latin typeface="楷体" panose="02010609060101010101" pitchFamily="49" charset="-122"/>
                <a:ea typeface="楷体" panose="02010609060101010101" pitchFamily="49" charset="-122"/>
              </a:rPr>
              <a:t>的屋子，我们什么也看不见？</a:t>
            </a:r>
          </a:p>
        </p:txBody>
      </p:sp>
      <p:pic>
        <p:nvPicPr>
          <p:cNvPr id="15" name="图片 14">
            <a:extLst>
              <a:ext uri="{FF2B5EF4-FFF2-40B4-BE49-F238E27FC236}">
                <a16:creationId xmlns:a16="http://schemas.microsoft.com/office/drawing/2014/main" id="{CF8AE73D-E960-4A18-871B-5324086164A9}"/>
              </a:ext>
            </a:extLst>
          </p:cNvPr>
          <p:cNvPicPr>
            <a:picLocks noChangeAspect="1"/>
          </p:cNvPicPr>
          <p:nvPr/>
        </p:nvPicPr>
        <p:blipFill rotWithShape="1">
          <a:blip r:embed="rId11">
            <a:clrChange>
              <a:clrFrom>
                <a:srgbClr val="6AB9D7"/>
              </a:clrFrom>
              <a:clrTo>
                <a:srgbClr val="6AB9D7">
                  <a:alpha val="0"/>
                </a:srgbClr>
              </a:clrTo>
            </a:clrChange>
            <a:extLst>
              <a:ext uri="{28A0092B-C50C-407E-A947-70E740481C1C}">
                <a14:useLocalDpi xmlns:a14="http://schemas.microsoft.com/office/drawing/2010/main" val="0"/>
              </a:ext>
            </a:extLst>
          </a:blip>
          <a:srcRect l="8988" t="8932" r="13750" b="8652"/>
          <a:stretch/>
        </p:blipFill>
        <p:spPr>
          <a:xfrm>
            <a:off x="7705031" y="539400"/>
            <a:ext cx="1042969" cy="976884"/>
          </a:xfrm>
          <a:prstGeom prst="rect">
            <a:avLst/>
          </a:prstGeom>
        </p:spPr>
      </p:pic>
    </p:spTree>
    <p:extLst>
      <p:ext uri="{BB962C8B-B14F-4D97-AF65-F5344CB8AC3E}">
        <p14:creationId xmlns:p14="http://schemas.microsoft.com/office/powerpoint/2010/main" val="3437344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3" name="1 Título">
            <a:extLst>
              <a:ext uri="{FF2B5EF4-FFF2-40B4-BE49-F238E27FC236}">
                <a16:creationId xmlns:a16="http://schemas.microsoft.com/office/drawing/2014/main" id="{D2A90D57-D4D6-4FCD-956D-8B8750D2E724}"/>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1</a:t>
            </a:r>
            <a:endParaRPr lang="zh-CN" altLang="en-US" sz="1600" b="1" dirty="0">
              <a:solidFill>
                <a:schemeClr val="tx1">
                  <a:lumMod val="65000"/>
                  <a:lumOff val="35000"/>
                </a:schemeClr>
              </a:solidFill>
            </a:endParaRPr>
          </a:p>
        </p:txBody>
      </p:sp>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105578"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1 Straight light </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1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勇往直前的光</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28" name="Text Box 2">
            <a:extLst>
              <a:ext uri="{FF2B5EF4-FFF2-40B4-BE49-F238E27FC236}">
                <a16:creationId xmlns:a16="http://schemas.microsoft.com/office/drawing/2014/main" id="{381F232D-B79D-4CAC-B025-B8B5F112C70F}"/>
              </a:ext>
            </a:extLst>
          </p:cNvPr>
          <p:cNvSpPr txBox="1">
            <a:spLocks noChangeArrowheads="1"/>
          </p:cNvSpPr>
          <p:nvPr/>
        </p:nvSpPr>
        <p:spPr bwMode="auto">
          <a:xfrm>
            <a:off x="363537" y="1038111"/>
            <a:ext cx="82073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800" dirty="0">
                <a:solidFill>
                  <a:srgbClr val="FF0000"/>
                </a:solidFill>
                <a:latin typeface="楷体" panose="02010609060101010101" pitchFamily="49" charset="-122"/>
                <a:ea typeface="楷体" panose="02010609060101010101" pitchFamily="49" charset="-122"/>
              </a:rPr>
              <a:t>能够发光的物体叫做</a:t>
            </a:r>
            <a:r>
              <a:rPr lang="zh-CN" altLang="zh-CN" sz="2800" b="1" dirty="0">
                <a:solidFill>
                  <a:srgbClr val="8000FF"/>
                </a:solidFill>
                <a:latin typeface="楷体" panose="02010609060101010101" pitchFamily="49" charset="-122"/>
                <a:ea typeface="楷体" panose="02010609060101010101" pitchFamily="49" charset="-122"/>
              </a:rPr>
              <a:t>光源</a:t>
            </a:r>
            <a:r>
              <a:rPr lang="zh-CN" altLang="en-US" sz="2800" b="1" dirty="0">
                <a:solidFill>
                  <a:srgbClr val="8000FF"/>
                </a:solidFill>
                <a:latin typeface="楷体" panose="02010609060101010101" pitchFamily="49" charset="-122"/>
                <a:ea typeface="楷体" panose="02010609060101010101" pitchFamily="49" charset="-122"/>
              </a:rPr>
              <a:t>。</a:t>
            </a:r>
            <a:endParaRPr lang="zh-CN" altLang="zh-CN" sz="2800" dirty="0">
              <a:latin typeface="楷体" panose="02010609060101010101" pitchFamily="49" charset="-122"/>
              <a:ea typeface="楷体" panose="02010609060101010101" pitchFamily="49" charset="-122"/>
            </a:endParaRPr>
          </a:p>
        </p:txBody>
      </p:sp>
      <p:pic>
        <p:nvPicPr>
          <p:cNvPr id="4" name="图片 3" descr="图片包含 水, 户外, 自然, 日落&#10;&#10;已生成极高可信度的说明">
            <a:extLst>
              <a:ext uri="{FF2B5EF4-FFF2-40B4-BE49-F238E27FC236}">
                <a16:creationId xmlns:a16="http://schemas.microsoft.com/office/drawing/2014/main" id="{8367EAB2-9E88-41E6-B7F0-F4DA8391B21B}"/>
              </a:ext>
            </a:extLst>
          </p:cNvPr>
          <p:cNvPicPr>
            <a:picLocks noChangeAspect="1"/>
          </p:cNvPicPr>
          <p:nvPr/>
        </p:nvPicPr>
        <p:blipFill rotWithShape="1">
          <a:blip r:embed="rId10">
            <a:extLst>
              <a:ext uri="{28A0092B-C50C-407E-A947-70E740481C1C}">
                <a14:useLocalDpi xmlns:a14="http://schemas.microsoft.com/office/drawing/2010/main" val="0"/>
              </a:ext>
            </a:extLst>
          </a:blip>
          <a:srcRect l="25697" t="25362" r="25757" b="21562"/>
          <a:stretch/>
        </p:blipFill>
        <p:spPr>
          <a:xfrm>
            <a:off x="396000" y="1602410"/>
            <a:ext cx="2392563" cy="1925940"/>
          </a:xfrm>
          <a:prstGeom prst="rect">
            <a:avLst/>
          </a:prstGeom>
        </p:spPr>
      </p:pic>
      <p:pic>
        <p:nvPicPr>
          <p:cNvPr id="21" name="图片 20" descr="图片包含 建筑物, 户外, 火, 自然&#10;&#10;已生成极高可信度的说明">
            <a:extLst>
              <a:ext uri="{FF2B5EF4-FFF2-40B4-BE49-F238E27FC236}">
                <a16:creationId xmlns:a16="http://schemas.microsoft.com/office/drawing/2014/main" id="{55AA1394-A67B-4935-BCA9-FA5AC766045C}"/>
              </a:ext>
            </a:extLst>
          </p:cNvPr>
          <p:cNvPicPr>
            <a:picLocks noChangeAspect="1"/>
          </p:cNvPicPr>
          <p:nvPr/>
        </p:nvPicPr>
        <p:blipFill rotWithShape="1">
          <a:blip r:embed="rId11">
            <a:extLst>
              <a:ext uri="{28A0092B-C50C-407E-A947-70E740481C1C}">
                <a14:useLocalDpi xmlns:a14="http://schemas.microsoft.com/office/drawing/2010/main" val="0"/>
              </a:ext>
            </a:extLst>
          </a:blip>
          <a:srcRect l="17050" r="21814" b="25827"/>
          <a:stretch/>
        </p:blipFill>
        <p:spPr>
          <a:xfrm>
            <a:off x="3050655" y="1620988"/>
            <a:ext cx="2522659" cy="1925445"/>
          </a:xfrm>
          <a:prstGeom prst="rect">
            <a:avLst/>
          </a:prstGeom>
        </p:spPr>
      </p:pic>
      <p:pic>
        <p:nvPicPr>
          <p:cNvPr id="43" name="图片 42">
            <a:extLst>
              <a:ext uri="{FF2B5EF4-FFF2-40B4-BE49-F238E27FC236}">
                <a16:creationId xmlns:a16="http://schemas.microsoft.com/office/drawing/2014/main" id="{D94E6425-FAD0-4783-894A-825AC7ABC678}"/>
              </a:ext>
            </a:extLst>
          </p:cNvPr>
          <p:cNvPicPr>
            <a:picLocks noChangeAspect="1"/>
          </p:cNvPicPr>
          <p:nvPr/>
        </p:nvPicPr>
        <p:blipFill rotWithShape="1">
          <a:blip r:embed="rId12">
            <a:extLst>
              <a:ext uri="{28A0092B-C50C-407E-A947-70E740481C1C}">
                <a14:useLocalDpi xmlns:a14="http://schemas.microsoft.com/office/drawing/2010/main" val="0"/>
              </a:ext>
            </a:extLst>
          </a:blip>
          <a:srcRect l="20787" r="30220" b="10533"/>
          <a:stretch/>
        </p:blipFill>
        <p:spPr>
          <a:xfrm>
            <a:off x="5891213" y="3764634"/>
            <a:ext cx="2480283" cy="2078804"/>
          </a:xfrm>
          <a:prstGeom prst="rect">
            <a:avLst/>
          </a:prstGeom>
        </p:spPr>
      </p:pic>
      <p:pic>
        <p:nvPicPr>
          <p:cNvPr id="46" name="图片 45" descr="图片包含 动物&#10;&#10;已生成极高可信度的说明">
            <a:extLst>
              <a:ext uri="{FF2B5EF4-FFF2-40B4-BE49-F238E27FC236}">
                <a16:creationId xmlns:a16="http://schemas.microsoft.com/office/drawing/2014/main" id="{CA487E14-3C06-4490-9376-95F1B1C22F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50655" y="3756323"/>
            <a:ext cx="2518816" cy="2060541"/>
          </a:xfrm>
          <a:prstGeom prst="rect">
            <a:avLst/>
          </a:prstGeom>
        </p:spPr>
      </p:pic>
      <p:pic>
        <p:nvPicPr>
          <p:cNvPr id="48" name="图片 47">
            <a:extLst>
              <a:ext uri="{FF2B5EF4-FFF2-40B4-BE49-F238E27FC236}">
                <a16:creationId xmlns:a16="http://schemas.microsoft.com/office/drawing/2014/main" id="{4C2C3A1A-E2DC-40C2-BB5B-5B67E6F6FF82}"/>
              </a:ext>
            </a:extLst>
          </p:cNvPr>
          <p:cNvPicPr>
            <a:picLocks noChangeAspect="1"/>
          </p:cNvPicPr>
          <p:nvPr/>
        </p:nvPicPr>
        <p:blipFill rotWithShape="1">
          <a:blip r:embed="rId14">
            <a:extLst>
              <a:ext uri="{28A0092B-C50C-407E-A947-70E740481C1C}">
                <a14:useLocalDpi xmlns:a14="http://schemas.microsoft.com/office/drawing/2010/main" val="0"/>
              </a:ext>
            </a:extLst>
          </a:blip>
          <a:srcRect l="33228" r="23297" b="22574"/>
          <a:stretch/>
        </p:blipFill>
        <p:spPr>
          <a:xfrm>
            <a:off x="5891213" y="1614792"/>
            <a:ext cx="2480284" cy="1931641"/>
          </a:xfrm>
          <a:prstGeom prst="rect">
            <a:avLst/>
          </a:prstGeom>
        </p:spPr>
      </p:pic>
      <p:pic>
        <p:nvPicPr>
          <p:cNvPr id="50" name="图片 49" descr="图片包含 物体, 蜡烛&#10;&#10;已生成极高可信度的说明">
            <a:extLst>
              <a:ext uri="{FF2B5EF4-FFF2-40B4-BE49-F238E27FC236}">
                <a16:creationId xmlns:a16="http://schemas.microsoft.com/office/drawing/2014/main" id="{E9E451DB-ABBE-457C-A2D3-E7018AEA9BAF}"/>
              </a:ext>
            </a:extLst>
          </p:cNvPr>
          <p:cNvPicPr>
            <a:picLocks noChangeAspect="1"/>
          </p:cNvPicPr>
          <p:nvPr/>
        </p:nvPicPr>
        <p:blipFill rotWithShape="1">
          <a:blip r:embed="rId15">
            <a:extLst>
              <a:ext uri="{28A0092B-C50C-407E-A947-70E740481C1C}">
                <a14:useLocalDpi xmlns:a14="http://schemas.microsoft.com/office/drawing/2010/main" val="0"/>
              </a:ext>
            </a:extLst>
          </a:blip>
          <a:srcRect r="29284" b="5700"/>
          <a:stretch/>
        </p:blipFill>
        <p:spPr>
          <a:xfrm>
            <a:off x="372399" y="3759348"/>
            <a:ext cx="2416164" cy="2060541"/>
          </a:xfrm>
          <a:prstGeom prst="rect">
            <a:avLst/>
          </a:prstGeom>
        </p:spPr>
      </p:pic>
      <p:sp>
        <p:nvSpPr>
          <p:cNvPr id="51" name="Text Box 14">
            <a:extLst>
              <a:ext uri="{FF2B5EF4-FFF2-40B4-BE49-F238E27FC236}">
                <a16:creationId xmlns:a16="http://schemas.microsoft.com/office/drawing/2014/main" id="{65BCE7E9-77DE-4EEA-BF6C-13437C30D488}"/>
              </a:ext>
            </a:extLst>
          </p:cNvPr>
          <p:cNvSpPr txBox="1">
            <a:spLocks noChangeArrowheads="1"/>
          </p:cNvSpPr>
          <p:nvPr/>
        </p:nvSpPr>
        <p:spPr bwMode="auto">
          <a:xfrm>
            <a:off x="4467225" y="5419779"/>
            <a:ext cx="1019176" cy="400110"/>
          </a:xfrm>
          <a:prstGeom prst="rect">
            <a:avLst/>
          </a:prstGeom>
          <a:noFill/>
          <a:ln>
            <a:noFill/>
          </a:ln>
          <a:effectLst>
            <a:outerShdw dist="35921" dir="2700000" sy="50000" kx="2115830" algn="bl" rotWithShape="0">
              <a:srgbClr val="C0C0C0">
                <a:alpha val="79999"/>
              </a:srgbClr>
            </a:outerShdw>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spcBef>
                <a:spcPct val="50000"/>
              </a:spcBef>
            </a:pPr>
            <a:r>
              <a:rPr lang="zh-CN" altLang="zh-CN" sz="2000" b="1" dirty="0">
                <a:solidFill>
                  <a:schemeClr val="bg1"/>
                </a:solidFill>
                <a:latin typeface="楷体" panose="02010609060101010101" pitchFamily="49" charset="-122"/>
                <a:ea typeface="楷体" panose="02010609060101010101" pitchFamily="49" charset="-122"/>
              </a:rPr>
              <a:t>灯笼鱼</a:t>
            </a:r>
          </a:p>
        </p:txBody>
      </p:sp>
      <p:sp>
        <p:nvSpPr>
          <p:cNvPr id="52" name="Text Box 14">
            <a:extLst>
              <a:ext uri="{FF2B5EF4-FFF2-40B4-BE49-F238E27FC236}">
                <a16:creationId xmlns:a16="http://schemas.microsoft.com/office/drawing/2014/main" id="{8BD646C5-B567-4712-A465-E22953B63FAC}"/>
              </a:ext>
            </a:extLst>
          </p:cNvPr>
          <p:cNvSpPr txBox="1">
            <a:spLocks noChangeArrowheads="1"/>
          </p:cNvSpPr>
          <p:nvPr/>
        </p:nvSpPr>
        <p:spPr bwMode="auto">
          <a:xfrm>
            <a:off x="7352320" y="5441089"/>
            <a:ext cx="1019176" cy="400110"/>
          </a:xfrm>
          <a:prstGeom prst="rect">
            <a:avLst/>
          </a:prstGeom>
          <a:noFill/>
          <a:ln>
            <a:noFill/>
          </a:ln>
          <a:effectLst>
            <a:outerShdw dist="35921" dir="2700000" sy="50000" kx="2115830" algn="bl" rotWithShape="0">
              <a:srgbClr val="C0C0C0">
                <a:alpha val="79999"/>
              </a:srgbClr>
            </a:outerShdw>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spcBef>
                <a:spcPct val="50000"/>
              </a:spcBef>
            </a:pPr>
            <a:r>
              <a:rPr lang="zh-CN" altLang="en-US" sz="2000" b="1" dirty="0">
                <a:solidFill>
                  <a:schemeClr val="bg1"/>
                </a:solidFill>
                <a:latin typeface="楷体" panose="02010609060101010101" pitchFamily="49" charset="-122"/>
                <a:ea typeface="楷体" panose="02010609060101010101" pitchFamily="49" charset="-122"/>
              </a:rPr>
              <a:t>萤火虫</a:t>
            </a:r>
            <a:endParaRPr lang="zh-CN" altLang="zh-CN" sz="2000" b="1" dirty="0">
              <a:solidFill>
                <a:schemeClr val="bg1"/>
              </a:solidFill>
              <a:latin typeface="楷体" panose="02010609060101010101" pitchFamily="49" charset="-122"/>
              <a:ea typeface="楷体" panose="02010609060101010101" pitchFamily="49" charset="-122"/>
            </a:endParaRPr>
          </a:p>
        </p:txBody>
      </p:sp>
      <p:sp>
        <p:nvSpPr>
          <p:cNvPr id="53" name="Text Box 14">
            <a:extLst>
              <a:ext uri="{FF2B5EF4-FFF2-40B4-BE49-F238E27FC236}">
                <a16:creationId xmlns:a16="http://schemas.microsoft.com/office/drawing/2014/main" id="{7BD04B16-E21B-486C-912F-3217CA87D4E8}"/>
              </a:ext>
            </a:extLst>
          </p:cNvPr>
          <p:cNvSpPr txBox="1">
            <a:spLocks noChangeArrowheads="1"/>
          </p:cNvSpPr>
          <p:nvPr/>
        </p:nvSpPr>
        <p:spPr bwMode="auto">
          <a:xfrm>
            <a:off x="1945668" y="5397617"/>
            <a:ext cx="902581" cy="400110"/>
          </a:xfrm>
          <a:prstGeom prst="rect">
            <a:avLst/>
          </a:prstGeom>
          <a:noFill/>
          <a:ln>
            <a:noFill/>
          </a:ln>
          <a:effectLst>
            <a:outerShdw dist="35921" dir="2700000" sy="50000" kx="2115830" algn="bl" rotWithShape="0">
              <a:srgbClr val="C0C0C0">
                <a:alpha val="79999"/>
              </a:srgbClr>
            </a:outerShdw>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spcBef>
                <a:spcPct val="50000"/>
              </a:spcBef>
            </a:pPr>
            <a:r>
              <a:rPr lang="zh-CN" altLang="en-US" sz="2000" b="1" dirty="0">
                <a:solidFill>
                  <a:schemeClr val="bg1"/>
                </a:solidFill>
                <a:latin typeface="楷体" panose="02010609060101010101" pitchFamily="49" charset="-122"/>
                <a:ea typeface="楷体" panose="02010609060101010101" pitchFamily="49" charset="-122"/>
              </a:rPr>
              <a:t>蜡烛</a:t>
            </a:r>
            <a:endParaRPr lang="zh-CN" altLang="zh-CN" sz="2000" b="1" dirty="0">
              <a:solidFill>
                <a:schemeClr val="bg1"/>
              </a:solidFill>
              <a:latin typeface="楷体" panose="02010609060101010101" pitchFamily="49" charset="-122"/>
              <a:ea typeface="楷体" panose="02010609060101010101" pitchFamily="49" charset="-122"/>
            </a:endParaRPr>
          </a:p>
        </p:txBody>
      </p:sp>
      <p:sp>
        <p:nvSpPr>
          <p:cNvPr id="54" name="Text Box 14">
            <a:extLst>
              <a:ext uri="{FF2B5EF4-FFF2-40B4-BE49-F238E27FC236}">
                <a16:creationId xmlns:a16="http://schemas.microsoft.com/office/drawing/2014/main" id="{0D90C903-2F1E-49C0-8EDD-C940B19F2F73}"/>
              </a:ext>
            </a:extLst>
          </p:cNvPr>
          <p:cNvSpPr txBox="1">
            <a:spLocks noChangeArrowheads="1"/>
          </p:cNvSpPr>
          <p:nvPr/>
        </p:nvSpPr>
        <p:spPr bwMode="auto">
          <a:xfrm>
            <a:off x="4741863" y="3099205"/>
            <a:ext cx="866776" cy="400110"/>
          </a:xfrm>
          <a:prstGeom prst="rect">
            <a:avLst/>
          </a:prstGeom>
          <a:noFill/>
          <a:ln>
            <a:noFill/>
          </a:ln>
          <a:effectLst>
            <a:outerShdw dist="35921" dir="2700000" sy="50000" kx="2115830" algn="bl" rotWithShape="0">
              <a:srgbClr val="C0C0C0">
                <a:alpha val="79999"/>
              </a:srgbClr>
            </a:outerShdw>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spcBef>
                <a:spcPct val="50000"/>
              </a:spcBef>
            </a:pPr>
            <a:r>
              <a:rPr lang="zh-CN" altLang="en-US" sz="2000" b="1" dirty="0">
                <a:solidFill>
                  <a:schemeClr val="bg1"/>
                </a:solidFill>
                <a:latin typeface="楷体" panose="02010609060101010101" pitchFamily="49" charset="-122"/>
                <a:ea typeface="楷体" panose="02010609060101010101" pitchFamily="49" charset="-122"/>
              </a:rPr>
              <a:t>火把</a:t>
            </a:r>
            <a:endParaRPr lang="zh-CN" altLang="zh-CN" sz="2000" b="1" dirty="0">
              <a:solidFill>
                <a:schemeClr val="bg1"/>
              </a:solidFill>
              <a:latin typeface="楷体" panose="02010609060101010101" pitchFamily="49" charset="-122"/>
              <a:ea typeface="楷体" panose="02010609060101010101" pitchFamily="49" charset="-122"/>
            </a:endParaRPr>
          </a:p>
        </p:txBody>
      </p:sp>
      <p:sp>
        <p:nvSpPr>
          <p:cNvPr id="55" name="Text Box 14">
            <a:extLst>
              <a:ext uri="{FF2B5EF4-FFF2-40B4-BE49-F238E27FC236}">
                <a16:creationId xmlns:a16="http://schemas.microsoft.com/office/drawing/2014/main" id="{5E883C71-7D42-4410-A230-3CC764C037F4}"/>
              </a:ext>
            </a:extLst>
          </p:cNvPr>
          <p:cNvSpPr txBox="1">
            <a:spLocks noChangeArrowheads="1"/>
          </p:cNvSpPr>
          <p:nvPr/>
        </p:nvSpPr>
        <p:spPr bwMode="auto">
          <a:xfrm>
            <a:off x="7651488" y="3085230"/>
            <a:ext cx="706056" cy="400110"/>
          </a:xfrm>
          <a:prstGeom prst="rect">
            <a:avLst/>
          </a:prstGeom>
          <a:noFill/>
          <a:ln>
            <a:noFill/>
          </a:ln>
          <a:effectLst>
            <a:outerShdw dist="35921" dir="2700000" sy="50000" kx="2115830" algn="bl" rotWithShape="0">
              <a:srgbClr val="C0C0C0">
                <a:alpha val="79999"/>
              </a:srgbClr>
            </a:outerShdw>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spcBef>
                <a:spcPct val="50000"/>
              </a:spcBef>
            </a:pPr>
            <a:r>
              <a:rPr lang="zh-CN" altLang="en-US" sz="2000" b="1" dirty="0">
                <a:solidFill>
                  <a:schemeClr val="bg1"/>
                </a:solidFill>
                <a:latin typeface="楷体" panose="02010609060101010101" pitchFamily="49" charset="-122"/>
                <a:ea typeface="楷体" panose="02010609060101010101" pitchFamily="49" charset="-122"/>
              </a:rPr>
              <a:t>电灯</a:t>
            </a:r>
            <a:endParaRPr lang="zh-CN" altLang="zh-CN" sz="2000" b="1" dirty="0">
              <a:solidFill>
                <a:schemeClr val="bg1"/>
              </a:solidFill>
              <a:latin typeface="楷体" panose="02010609060101010101" pitchFamily="49" charset="-122"/>
              <a:ea typeface="楷体" panose="02010609060101010101" pitchFamily="49" charset="-122"/>
            </a:endParaRPr>
          </a:p>
        </p:txBody>
      </p:sp>
      <p:sp>
        <p:nvSpPr>
          <p:cNvPr id="56" name="Text Box 14">
            <a:extLst>
              <a:ext uri="{FF2B5EF4-FFF2-40B4-BE49-F238E27FC236}">
                <a16:creationId xmlns:a16="http://schemas.microsoft.com/office/drawing/2014/main" id="{68414E7E-CC85-4176-88BF-C7B867164C12}"/>
              </a:ext>
            </a:extLst>
          </p:cNvPr>
          <p:cNvSpPr txBox="1">
            <a:spLocks noChangeArrowheads="1"/>
          </p:cNvSpPr>
          <p:nvPr/>
        </p:nvSpPr>
        <p:spPr bwMode="auto">
          <a:xfrm>
            <a:off x="2049587" y="3114395"/>
            <a:ext cx="741910" cy="400110"/>
          </a:xfrm>
          <a:prstGeom prst="rect">
            <a:avLst/>
          </a:prstGeom>
          <a:noFill/>
          <a:ln>
            <a:noFill/>
          </a:ln>
          <a:effectLst>
            <a:outerShdw dist="35921" dir="2700000" sy="50000" kx="2115830" algn="bl" rotWithShape="0">
              <a:srgbClr val="C0C0C0">
                <a:alpha val="79999"/>
              </a:srgbClr>
            </a:outerShdw>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spcBef>
                <a:spcPct val="50000"/>
              </a:spcBef>
            </a:pPr>
            <a:r>
              <a:rPr lang="zh-CN" altLang="en-US" sz="2000" b="1" dirty="0">
                <a:solidFill>
                  <a:schemeClr val="bg1"/>
                </a:solidFill>
                <a:latin typeface="楷体" panose="02010609060101010101" pitchFamily="49" charset="-122"/>
                <a:ea typeface="楷体" panose="02010609060101010101" pitchFamily="49" charset="-122"/>
              </a:rPr>
              <a:t>太阳</a:t>
            </a:r>
            <a:endParaRPr lang="zh-CN" altLang="zh-CN" sz="2000" b="1"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4698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diamond(in)">
                                      <p:cBhvr>
                                        <p:cTn id="13" dur="20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diamond(in)">
                                      <p:cBhvr>
                                        <p:cTn id="18" dur="2000"/>
                                        <p:tgtEl>
                                          <p:spTgt spid="52"/>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diamond(in)">
                                      <p:cBhvr>
                                        <p:cTn id="23" dur="20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ntr" presetSubtype="16" fill="hold" grpId="0" nodeType="click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diamond(in)">
                                      <p:cBhvr>
                                        <p:cTn id="28" dur="2000"/>
                                        <p:tgtEl>
                                          <p:spTgt spid="54"/>
                                        </p:tgtEl>
                                      </p:cBhvr>
                                    </p:animEffect>
                                  </p:childTnLst>
                                </p:cTn>
                              </p:par>
                            </p:childTnLst>
                          </p:cTn>
                        </p:par>
                      </p:childTnLst>
                    </p:cTn>
                  </p:par>
                  <p:par>
                    <p:cTn id="29" fill="hold">
                      <p:stCondLst>
                        <p:cond delay="indefinite"/>
                      </p:stCondLst>
                      <p:childTnLst>
                        <p:par>
                          <p:cTn id="30" fill="hold">
                            <p:stCondLst>
                              <p:cond delay="0"/>
                            </p:stCondLst>
                            <p:childTnLst>
                              <p:par>
                                <p:cTn id="31" presetID="8" presetClass="entr" presetSubtype="16" fill="hold" grpId="0" nodeType="click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diamond(in)">
                                      <p:cBhvr>
                                        <p:cTn id="33" dur="2000"/>
                                        <p:tgtEl>
                                          <p:spTgt spid="55"/>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grpId="0" nodeType="click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diamond(in)">
                                      <p:cBhvr>
                                        <p:cTn id="38" dur="2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51" grpId="0" autoUpdateAnimBg="0"/>
      <p:bldP spid="52" grpId="0" autoUpdateAnimBg="0"/>
      <p:bldP spid="53" grpId="0" autoUpdateAnimBg="0"/>
      <p:bldP spid="54" grpId="0" autoUpdateAnimBg="0"/>
      <p:bldP spid="55" grpId="0" autoUpdateAnimBg="0"/>
      <p:bldP spid="56"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3" name="1 Título">
            <a:extLst>
              <a:ext uri="{FF2B5EF4-FFF2-40B4-BE49-F238E27FC236}">
                <a16:creationId xmlns:a16="http://schemas.microsoft.com/office/drawing/2014/main" id="{D2A90D57-D4D6-4FCD-956D-8B8750D2E724}"/>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1</a:t>
            </a:r>
            <a:endParaRPr lang="zh-CN" altLang="en-US" sz="1600" b="1" dirty="0">
              <a:solidFill>
                <a:schemeClr val="tx1">
                  <a:lumMod val="65000"/>
                  <a:lumOff val="35000"/>
                </a:schemeClr>
              </a:solidFill>
            </a:endParaRPr>
          </a:p>
        </p:txBody>
      </p:sp>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105578"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1 Straight light </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1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勇往直前的光</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pic>
        <p:nvPicPr>
          <p:cNvPr id="5" name="图片 4">
            <a:extLst>
              <a:ext uri="{FF2B5EF4-FFF2-40B4-BE49-F238E27FC236}">
                <a16:creationId xmlns:a16="http://schemas.microsoft.com/office/drawing/2014/main" id="{E89AC3B7-D4A2-4E0A-BC7D-6406A627B82E}"/>
              </a:ext>
            </a:extLst>
          </p:cNvPr>
          <p:cNvPicPr>
            <a:picLocks noChangeAspect="1"/>
          </p:cNvPicPr>
          <p:nvPr/>
        </p:nvPicPr>
        <p:blipFill rotWithShape="1">
          <a:blip r:embed="rId9">
            <a:extLst>
              <a:ext uri="{28A0092B-C50C-407E-A947-70E740481C1C}">
                <a14:useLocalDpi xmlns:a14="http://schemas.microsoft.com/office/drawing/2010/main" val="0"/>
              </a:ext>
            </a:extLst>
          </a:blip>
          <a:srcRect l="7179" t="3451" r="14354" b="31556"/>
          <a:stretch/>
        </p:blipFill>
        <p:spPr>
          <a:xfrm>
            <a:off x="532275" y="1377779"/>
            <a:ext cx="3607925" cy="2501376"/>
          </a:xfrm>
          <a:prstGeom prst="rect">
            <a:avLst/>
          </a:prstGeom>
        </p:spPr>
      </p:pic>
      <p:pic>
        <p:nvPicPr>
          <p:cNvPr id="20" name="图片 19" descr="图片包含 自然&#10;&#10;已生成极高可信度的说明">
            <a:extLst>
              <a:ext uri="{FF2B5EF4-FFF2-40B4-BE49-F238E27FC236}">
                <a16:creationId xmlns:a16="http://schemas.microsoft.com/office/drawing/2014/main" id="{3345671C-FBC4-42EB-A047-B4EC14169A8B}"/>
              </a:ext>
            </a:extLst>
          </p:cNvPr>
          <p:cNvPicPr>
            <a:picLocks noChangeAspect="1"/>
          </p:cNvPicPr>
          <p:nvPr/>
        </p:nvPicPr>
        <p:blipFill rotWithShape="1">
          <a:blip r:embed="rId10">
            <a:extLst>
              <a:ext uri="{28A0092B-C50C-407E-A947-70E740481C1C}">
                <a14:useLocalDpi xmlns:a14="http://schemas.microsoft.com/office/drawing/2010/main" val="0"/>
              </a:ext>
            </a:extLst>
          </a:blip>
          <a:srcRect b="6822"/>
          <a:stretch/>
        </p:blipFill>
        <p:spPr>
          <a:xfrm>
            <a:off x="4741863" y="1362780"/>
            <a:ext cx="3499975" cy="2501377"/>
          </a:xfrm>
          <a:prstGeom prst="rect">
            <a:avLst/>
          </a:prstGeom>
        </p:spPr>
      </p:pic>
      <p:sp>
        <p:nvSpPr>
          <p:cNvPr id="21" name="文本框 20">
            <a:extLst>
              <a:ext uri="{FF2B5EF4-FFF2-40B4-BE49-F238E27FC236}">
                <a16:creationId xmlns:a16="http://schemas.microsoft.com/office/drawing/2014/main" id="{BD783A82-A444-42B2-AC5D-A07C80F29431}"/>
              </a:ext>
            </a:extLst>
          </p:cNvPr>
          <p:cNvSpPr txBox="1"/>
          <p:nvPr/>
        </p:nvSpPr>
        <p:spPr>
          <a:xfrm>
            <a:off x="562022" y="4388695"/>
            <a:ext cx="5929828"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月亮是不是光源？星星是不是光源？</a:t>
            </a:r>
          </a:p>
        </p:txBody>
      </p:sp>
    </p:spTree>
    <p:extLst>
      <p:ext uri="{BB962C8B-B14F-4D97-AF65-F5344CB8AC3E}">
        <p14:creationId xmlns:p14="http://schemas.microsoft.com/office/powerpoint/2010/main" val="479680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3" name="1 Título">
            <a:extLst>
              <a:ext uri="{FF2B5EF4-FFF2-40B4-BE49-F238E27FC236}">
                <a16:creationId xmlns:a16="http://schemas.microsoft.com/office/drawing/2014/main" id="{D2A90D57-D4D6-4FCD-956D-8B8750D2E724}"/>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1</a:t>
            </a:r>
            <a:endParaRPr lang="zh-CN" altLang="en-US" sz="1600" b="1" dirty="0">
              <a:solidFill>
                <a:schemeClr val="tx1">
                  <a:lumMod val="65000"/>
                  <a:lumOff val="35000"/>
                </a:schemeClr>
              </a:solidFill>
            </a:endParaRPr>
          </a:p>
        </p:txBody>
      </p:sp>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105578"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1 Straight light </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1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勇往直前的光</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pic>
        <p:nvPicPr>
          <p:cNvPr id="25" name="图片 24">
            <a:extLst>
              <a:ext uri="{FF2B5EF4-FFF2-40B4-BE49-F238E27FC236}">
                <a16:creationId xmlns:a16="http://schemas.microsoft.com/office/drawing/2014/main" id="{7D4C3FFF-006F-4777-8DF4-EEA6499003E0}"/>
              </a:ext>
            </a:extLst>
          </p:cNvPr>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6805" y="1829277"/>
            <a:ext cx="8180840" cy="4119600"/>
          </a:xfrm>
          <a:prstGeom prst="rect">
            <a:avLst/>
          </a:prstGeom>
        </p:spPr>
      </p:pic>
      <p:sp>
        <p:nvSpPr>
          <p:cNvPr id="2" name="矩形 1">
            <a:extLst>
              <a:ext uri="{FF2B5EF4-FFF2-40B4-BE49-F238E27FC236}">
                <a16:creationId xmlns:a16="http://schemas.microsoft.com/office/drawing/2014/main" id="{3DC8869B-50AF-4795-85FC-387BECA5CAC0}"/>
              </a:ext>
            </a:extLst>
          </p:cNvPr>
          <p:cNvSpPr/>
          <p:nvPr/>
        </p:nvSpPr>
        <p:spPr>
          <a:xfrm>
            <a:off x="396000" y="1203903"/>
            <a:ext cx="5134739" cy="461665"/>
          </a:xfrm>
          <a:prstGeom prst="rect">
            <a:avLst/>
          </a:prstGeom>
        </p:spPr>
        <p:txBody>
          <a:bodyPr wrap="none">
            <a:spAutoFit/>
          </a:bodyPr>
          <a:lstStyle/>
          <a:p>
            <a:pPr>
              <a:spcBef>
                <a:spcPct val="50000"/>
              </a:spcBef>
            </a:pPr>
            <a:r>
              <a:rPr lang="zh-CN" altLang="zh-CN" sz="2400" b="1" dirty="0">
                <a:solidFill>
                  <a:srgbClr val="8000FF"/>
                </a:solidFill>
                <a:latin typeface="楷体" panose="02010609060101010101" pitchFamily="49" charset="-122"/>
                <a:ea typeface="楷体" panose="02010609060101010101" pitchFamily="49" charset="-122"/>
              </a:rPr>
              <a:t>光源</a:t>
            </a:r>
            <a:r>
              <a:rPr lang="zh-CN" altLang="en-US" sz="2400" b="1" dirty="0">
                <a:solidFill>
                  <a:srgbClr val="FF0000"/>
                </a:solidFill>
                <a:latin typeface="楷体" panose="02010609060101010101" pitchFamily="49" charset="-122"/>
                <a:ea typeface="楷体" panose="02010609060101010101" pitchFamily="49" charset="-122"/>
              </a:rPr>
              <a:t>可以分为自然光源和人造光源。</a:t>
            </a:r>
            <a:endParaRPr lang="zh-CN" altLang="zh-CN" sz="24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362617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22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55</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6">
            <a:extLst>
              <a:ext uri="{FF2B5EF4-FFF2-40B4-BE49-F238E27FC236}">
                <a16:creationId xmlns:a16="http://schemas.microsoft.com/office/drawing/2014/main" id="{6ED1FB00-DE91-44BC-BB05-ACC085FA3E61}"/>
              </a:ext>
            </a:extLst>
          </p:cNvPr>
          <p:cNvSpPr>
            <a:spLocks noChangeArrowheads="1"/>
          </p:cNvSpPr>
          <p:nvPr/>
        </p:nvSpPr>
        <p:spPr bwMode="auto">
          <a:xfrm>
            <a:off x="7261985" y="6135500"/>
            <a:ext cx="2566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教研中心</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21" name="TextBox 13">
            <a:extLst>
              <a:ext uri="{FF2B5EF4-FFF2-40B4-BE49-F238E27FC236}">
                <a16:creationId xmlns:a16="http://schemas.microsoft.com/office/drawing/2014/main" id="{4715257C-056B-479F-903B-1C30D04EEF1C}"/>
              </a:ext>
            </a:extLst>
          </p:cNvPr>
          <p:cNvSpPr txBox="1"/>
          <p:nvPr/>
        </p:nvSpPr>
        <p:spPr>
          <a:xfrm>
            <a:off x="7274385" y="6279516"/>
            <a:ext cx="2482191" cy="369332"/>
          </a:xfrm>
          <a:prstGeom prst="rect">
            <a:avLst/>
          </a:prstGeom>
          <a:noFill/>
        </p:spPr>
        <p:txBody>
          <a:bodyPr wrap="square" rtlCol="0">
            <a:spAutoFit/>
          </a:bodyPr>
          <a:lstStyle/>
          <a:p>
            <a:r>
              <a:rPr lang="en-US" altLang="zh-CN" sz="900" spc="40" dirty="0">
                <a:solidFill>
                  <a:schemeClr val="bg1"/>
                </a:solidFill>
              </a:rPr>
              <a:t>Copyright @ </a:t>
            </a:r>
            <a:r>
              <a:rPr lang="en-US" altLang="zh-CN" sz="900" spc="40" dirty="0" err="1">
                <a:solidFill>
                  <a:schemeClr val="bg1"/>
                </a:solidFill>
              </a:rPr>
              <a:t>Tefo</a:t>
            </a:r>
            <a:r>
              <a:rPr lang="en-US" altLang="zh-CN" sz="900" spc="40" dirty="0">
                <a:solidFill>
                  <a:schemeClr val="bg1"/>
                </a:solidFill>
              </a:rPr>
              <a:t> STEAM </a:t>
            </a:r>
          </a:p>
          <a:p>
            <a:r>
              <a:rPr lang="en-US" altLang="zh-CN" sz="900" dirty="0">
                <a:solidFill>
                  <a:schemeClr val="bg1"/>
                </a:solidFill>
              </a:rPr>
              <a:t>Research Center </a:t>
            </a:r>
            <a:endParaRPr lang="zh-CN" altLang="en-US" sz="900" dirty="0">
              <a:solidFill>
                <a:schemeClr val="bg1"/>
              </a:solidFill>
            </a:endParaRPr>
          </a:p>
        </p:txBody>
      </p:sp>
      <p:pic>
        <p:nvPicPr>
          <p:cNvPr id="19" name="图片 18">
            <a:extLst>
              <a:ext uri="{FF2B5EF4-FFF2-40B4-BE49-F238E27FC236}">
                <a16:creationId xmlns:a16="http://schemas.microsoft.com/office/drawing/2014/main" id="{726F80BB-0CE8-4C62-B02B-A488218BD0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 name="矩形 1">
            <a:extLst>
              <a:ext uri="{FF2B5EF4-FFF2-40B4-BE49-F238E27FC236}">
                <a16:creationId xmlns:a16="http://schemas.microsoft.com/office/drawing/2014/main" id="{73FA2DAC-709F-4141-AE14-916F41B4E116}"/>
              </a:ext>
            </a:extLst>
          </p:cNvPr>
          <p:cNvSpPr/>
          <p:nvPr/>
        </p:nvSpPr>
        <p:spPr>
          <a:xfrm>
            <a:off x="506848" y="1078307"/>
            <a:ext cx="6357258" cy="6588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楷体" panose="02010609060101010101" pitchFamily="49" charset="-122"/>
                <a:ea typeface="楷体" panose="02010609060101010101" pitchFamily="49" charset="-122"/>
              </a:rPr>
              <a:t>光是如何传播的？我们来做一个小实验。</a:t>
            </a:r>
          </a:p>
        </p:txBody>
      </p:sp>
      <p:grpSp>
        <p:nvGrpSpPr>
          <p:cNvPr id="75" name="组合 74">
            <a:extLst>
              <a:ext uri="{FF2B5EF4-FFF2-40B4-BE49-F238E27FC236}">
                <a16:creationId xmlns:a16="http://schemas.microsoft.com/office/drawing/2014/main" id="{73261B1F-BA01-4E97-A67A-D1AF3CFDCD23}"/>
              </a:ext>
            </a:extLst>
          </p:cNvPr>
          <p:cNvGrpSpPr/>
          <p:nvPr/>
        </p:nvGrpSpPr>
        <p:grpSpPr>
          <a:xfrm>
            <a:off x="573835" y="2007049"/>
            <a:ext cx="1574278" cy="1747800"/>
            <a:chOff x="573835" y="2007049"/>
            <a:chExt cx="1574278" cy="1747800"/>
          </a:xfrm>
        </p:grpSpPr>
        <p:pic>
          <p:nvPicPr>
            <p:cNvPr id="4" name="图片 3">
              <a:extLst>
                <a:ext uri="{FF2B5EF4-FFF2-40B4-BE49-F238E27FC236}">
                  <a16:creationId xmlns:a16="http://schemas.microsoft.com/office/drawing/2014/main" id="{28D31F32-3748-4836-B372-7C9BE332FB24}"/>
                </a:ext>
              </a:extLst>
            </p:cNvPr>
            <p:cNvPicPr>
              <a:picLocks noChangeAspect="1"/>
            </p:cNvPicPr>
            <p:nvPr/>
          </p:nvPicPr>
          <p:blipFill>
            <a:blip r:embed="rId9"/>
            <a:stretch>
              <a:fillRect/>
            </a:stretch>
          </p:blipFill>
          <p:spPr>
            <a:xfrm>
              <a:off x="580570" y="2007049"/>
              <a:ext cx="1567543" cy="1260705"/>
            </a:xfrm>
            <a:prstGeom prst="rect">
              <a:avLst/>
            </a:prstGeom>
          </p:spPr>
        </p:pic>
        <p:sp>
          <p:nvSpPr>
            <p:cNvPr id="16" name="矩形 15">
              <a:extLst>
                <a:ext uri="{FF2B5EF4-FFF2-40B4-BE49-F238E27FC236}">
                  <a16:creationId xmlns:a16="http://schemas.microsoft.com/office/drawing/2014/main" id="{CC950A0B-DDBB-46F6-B758-A59B213F7087}"/>
                </a:ext>
              </a:extLst>
            </p:cNvPr>
            <p:cNvSpPr/>
            <p:nvPr/>
          </p:nvSpPr>
          <p:spPr>
            <a:xfrm>
              <a:off x="573835" y="3340656"/>
              <a:ext cx="1574278" cy="4141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楷体" panose="02010609060101010101" pitchFamily="49" charset="-122"/>
                  <a:ea typeface="楷体" panose="02010609060101010101" pitchFamily="49" charset="-122"/>
                </a:rPr>
                <a:t>第一步</a:t>
              </a:r>
            </a:p>
          </p:txBody>
        </p:sp>
      </p:grpSp>
      <p:grpSp>
        <p:nvGrpSpPr>
          <p:cNvPr id="76" name="组合 75">
            <a:extLst>
              <a:ext uri="{FF2B5EF4-FFF2-40B4-BE49-F238E27FC236}">
                <a16:creationId xmlns:a16="http://schemas.microsoft.com/office/drawing/2014/main" id="{9E3F3057-56D9-48DC-8AF7-BF7F139405F4}"/>
              </a:ext>
            </a:extLst>
          </p:cNvPr>
          <p:cNvGrpSpPr/>
          <p:nvPr/>
        </p:nvGrpSpPr>
        <p:grpSpPr>
          <a:xfrm>
            <a:off x="3300893" y="2006897"/>
            <a:ext cx="1645962" cy="1747649"/>
            <a:chOff x="3300893" y="2006897"/>
            <a:chExt cx="1645962" cy="1747649"/>
          </a:xfrm>
        </p:grpSpPr>
        <p:pic>
          <p:nvPicPr>
            <p:cNvPr id="5" name="图片 4">
              <a:extLst>
                <a:ext uri="{FF2B5EF4-FFF2-40B4-BE49-F238E27FC236}">
                  <a16:creationId xmlns:a16="http://schemas.microsoft.com/office/drawing/2014/main" id="{5574D84D-FBF2-4AEE-A4C8-31ECC81E46E3}"/>
                </a:ext>
              </a:extLst>
            </p:cNvPr>
            <p:cNvPicPr>
              <a:picLocks noChangeAspect="1"/>
            </p:cNvPicPr>
            <p:nvPr/>
          </p:nvPicPr>
          <p:blipFill>
            <a:blip r:embed="rId10"/>
            <a:stretch>
              <a:fillRect/>
            </a:stretch>
          </p:blipFill>
          <p:spPr>
            <a:xfrm>
              <a:off x="3379312" y="2006897"/>
              <a:ext cx="1567543" cy="1260705"/>
            </a:xfrm>
            <a:prstGeom prst="rect">
              <a:avLst/>
            </a:prstGeom>
          </p:spPr>
        </p:pic>
        <p:sp>
          <p:nvSpPr>
            <p:cNvPr id="70" name="矩形 69">
              <a:extLst>
                <a:ext uri="{FF2B5EF4-FFF2-40B4-BE49-F238E27FC236}">
                  <a16:creationId xmlns:a16="http://schemas.microsoft.com/office/drawing/2014/main" id="{331D60A3-DB0C-4774-84E5-6E5DE1208A41}"/>
                </a:ext>
              </a:extLst>
            </p:cNvPr>
            <p:cNvSpPr/>
            <p:nvPr/>
          </p:nvSpPr>
          <p:spPr>
            <a:xfrm>
              <a:off x="3300893" y="3340353"/>
              <a:ext cx="1574278" cy="4141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楷体" panose="02010609060101010101" pitchFamily="49" charset="-122"/>
                  <a:ea typeface="楷体" panose="02010609060101010101" pitchFamily="49" charset="-122"/>
                </a:rPr>
                <a:t>第二步</a:t>
              </a:r>
            </a:p>
          </p:txBody>
        </p:sp>
      </p:grpSp>
      <p:grpSp>
        <p:nvGrpSpPr>
          <p:cNvPr id="77" name="组合 76">
            <a:extLst>
              <a:ext uri="{FF2B5EF4-FFF2-40B4-BE49-F238E27FC236}">
                <a16:creationId xmlns:a16="http://schemas.microsoft.com/office/drawing/2014/main" id="{A60C6F38-D449-4F95-92FD-18BE87EE9D74}"/>
              </a:ext>
            </a:extLst>
          </p:cNvPr>
          <p:cNvGrpSpPr/>
          <p:nvPr/>
        </p:nvGrpSpPr>
        <p:grpSpPr>
          <a:xfrm>
            <a:off x="6178054" y="2370433"/>
            <a:ext cx="1574278" cy="1384416"/>
            <a:chOff x="6178054" y="2370433"/>
            <a:chExt cx="1574278" cy="1384416"/>
          </a:xfrm>
        </p:grpSpPr>
        <p:pic>
          <p:nvPicPr>
            <p:cNvPr id="15" name="图片 14">
              <a:extLst>
                <a:ext uri="{FF2B5EF4-FFF2-40B4-BE49-F238E27FC236}">
                  <a16:creationId xmlns:a16="http://schemas.microsoft.com/office/drawing/2014/main" id="{367633AC-4910-4497-A0A0-74C0851455A4}"/>
                </a:ext>
              </a:extLst>
            </p:cNvPr>
            <p:cNvPicPr>
              <a:picLocks noChangeAspect="1"/>
            </p:cNvPicPr>
            <p:nvPr/>
          </p:nvPicPr>
          <p:blipFill>
            <a:blip r:embed="rId11"/>
            <a:stretch>
              <a:fillRect/>
            </a:stretch>
          </p:blipFill>
          <p:spPr>
            <a:xfrm>
              <a:off x="6178054" y="2370433"/>
              <a:ext cx="1567542" cy="533631"/>
            </a:xfrm>
            <a:prstGeom prst="rect">
              <a:avLst/>
            </a:prstGeom>
          </p:spPr>
        </p:pic>
        <p:sp>
          <p:nvSpPr>
            <p:cNvPr id="71" name="矩形 70">
              <a:extLst>
                <a:ext uri="{FF2B5EF4-FFF2-40B4-BE49-F238E27FC236}">
                  <a16:creationId xmlns:a16="http://schemas.microsoft.com/office/drawing/2014/main" id="{74134361-2C6B-4FEB-8964-02A1BF7892FE}"/>
                </a:ext>
              </a:extLst>
            </p:cNvPr>
            <p:cNvSpPr/>
            <p:nvPr/>
          </p:nvSpPr>
          <p:spPr>
            <a:xfrm>
              <a:off x="6178054" y="3340656"/>
              <a:ext cx="1574278" cy="4141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楷体" panose="02010609060101010101" pitchFamily="49" charset="-122"/>
                  <a:ea typeface="楷体" panose="02010609060101010101" pitchFamily="49" charset="-122"/>
                </a:rPr>
                <a:t>第三步</a:t>
              </a:r>
            </a:p>
          </p:txBody>
        </p:sp>
      </p:grpSp>
      <p:grpSp>
        <p:nvGrpSpPr>
          <p:cNvPr id="80" name="组合 79">
            <a:extLst>
              <a:ext uri="{FF2B5EF4-FFF2-40B4-BE49-F238E27FC236}">
                <a16:creationId xmlns:a16="http://schemas.microsoft.com/office/drawing/2014/main" id="{1AA51DDA-967C-4782-867E-8BE73DE3B3A6}"/>
              </a:ext>
            </a:extLst>
          </p:cNvPr>
          <p:cNvGrpSpPr/>
          <p:nvPr/>
        </p:nvGrpSpPr>
        <p:grpSpPr>
          <a:xfrm>
            <a:off x="573835" y="3897602"/>
            <a:ext cx="1574278" cy="2085686"/>
            <a:chOff x="6178054" y="3911577"/>
            <a:chExt cx="1574278" cy="2085686"/>
          </a:xfrm>
        </p:grpSpPr>
        <p:pic>
          <p:nvPicPr>
            <p:cNvPr id="39" name="图片 38">
              <a:extLst>
                <a:ext uri="{FF2B5EF4-FFF2-40B4-BE49-F238E27FC236}">
                  <a16:creationId xmlns:a16="http://schemas.microsoft.com/office/drawing/2014/main" id="{313E6582-C00A-4062-9582-A2E91FBD355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21487" y="3911577"/>
              <a:ext cx="1432684" cy="1579001"/>
            </a:xfrm>
            <a:prstGeom prst="rect">
              <a:avLst/>
            </a:prstGeom>
          </p:spPr>
        </p:pic>
        <p:sp>
          <p:nvSpPr>
            <p:cNvPr id="74" name="矩形 73">
              <a:extLst>
                <a:ext uri="{FF2B5EF4-FFF2-40B4-BE49-F238E27FC236}">
                  <a16:creationId xmlns:a16="http://schemas.microsoft.com/office/drawing/2014/main" id="{5A42CF02-7027-4F76-9EDB-FDE0E1CE7C01}"/>
                </a:ext>
              </a:extLst>
            </p:cNvPr>
            <p:cNvSpPr/>
            <p:nvPr/>
          </p:nvSpPr>
          <p:spPr>
            <a:xfrm>
              <a:off x="6178054" y="5583070"/>
              <a:ext cx="1574278" cy="4141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楷体" panose="02010609060101010101" pitchFamily="49" charset="-122"/>
                  <a:ea typeface="楷体" panose="02010609060101010101" pitchFamily="49" charset="-122"/>
                </a:rPr>
                <a:t>第六步</a:t>
              </a:r>
            </a:p>
          </p:txBody>
        </p:sp>
      </p:grpSp>
      <p:sp>
        <p:nvSpPr>
          <p:cNvPr id="81" name="箭头: 右 80">
            <a:extLst>
              <a:ext uri="{FF2B5EF4-FFF2-40B4-BE49-F238E27FC236}">
                <a16:creationId xmlns:a16="http://schemas.microsoft.com/office/drawing/2014/main" id="{86635F63-7DF9-4FD5-A8AA-831E8FACECF1}"/>
              </a:ext>
            </a:extLst>
          </p:cNvPr>
          <p:cNvSpPr/>
          <p:nvPr/>
        </p:nvSpPr>
        <p:spPr>
          <a:xfrm>
            <a:off x="2480518" y="2396448"/>
            <a:ext cx="769258" cy="295233"/>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箭头: 右 81">
            <a:extLst>
              <a:ext uri="{FF2B5EF4-FFF2-40B4-BE49-F238E27FC236}">
                <a16:creationId xmlns:a16="http://schemas.microsoft.com/office/drawing/2014/main" id="{F217955E-ECB7-48E3-8F89-485E494504B4}"/>
              </a:ext>
            </a:extLst>
          </p:cNvPr>
          <p:cNvSpPr/>
          <p:nvPr/>
        </p:nvSpPr>
        <p:spPr>
          <a:xfrm>
            <a:off x="5177825" y="2398390"/>
            <a:ext cx="769258" cy="295233"/>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箭头: 左 82">
            <a:extLst>
              <a:ext uri="{FF2B5EF4-FFF2-40B4-BE49-F238E27FC236}">
                <a16:creationId xmlns:a16="http://schemas.microsoft.com/office/drawing/2014/main" id="{64D0E3CA-4890-413C-B850-B4665D89BB88}"/>
              </a:ext>
            </a:extLst>
          </p:cNvPr>
          <p:cNvSpPr/>
          <p:nvPr/>
        </p:nvSpPr>
        <p:spPr>
          <a:xfrm>
            <a:off x="2480518" y="4660876"/>
            <a:ext cx="769258" cy="295233"/>
          </a:xfrm>
          <a:prstGeom prst="leftArrow">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箭头: 左 83">
            <a:extLst>
              <a:ext uri="{FF2B5EF4-FFF2-40B4-BE49-F238E27FC236}">
                <a16:creationId xmlns:a16="http://schemas.microsoft.com/office/drawing/2014/main" id="{F95026F7-851F-4950-9269-205C66863FDE}"/>
              </a:ext>
            </a:extLst>
          </p:cNvPr>
          <p:cNvSpPr/>
          <p:nvPr/>
        </p:nvSpPr>
        <p:spPr>
          <a:xfrm>
            <a:off x="5332340" y="4660876"/>
            <a:ext cx="769258" cy="295233"/>
          </a:xfrm>
          <a:prstGeom prst="leftArrow">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箭头: 右弧形 84">
            <a:extLst>
              <a:ext uri="{FF2B5EF4-FFF2-40B4-BE49-F238E27FC236}">
                <a16:creationId xmlns:a16="http://schemas.microsoft.com/office/drawing/2014/main" id="{5A6AFDE0-0952-4D12-901C-294C8CC46D5B}"/>
              </a:ext>
            </a:extLst>
          </p:cNvPr>
          <p:cNvSpPr/>
          <p:nvPr/>
        </p:nvSpPr>
        <p:spPr>
          <a:xfrm>
            <a:off x="7910286" y="2459238"/>
            <a:ext cx="515864" cy="2436916"/>
          </a:xfrm>
          <a:prstGeom prst="curvedLeftArrow">
            <a:avLst>
              <a:gd name="adj1" fmla="val 25000"/>
              <a:gd name="adj2" fmla="val 86869"/>
              <a:gd name="adj3" fmla="val 25000"/>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7" name="组合 26">
            <a:extLst>
              <a:ext uri="{FF2B5EF4-FFF2-40B4-BE49-F238E27FC236}">
                <a16:creationId xmlns:a16="http://schemas.microsoft.com/office/drawing/2014/main" id="{5428B16B-AF19-4B34-913F-BBBD275B7820}"/>
              </a:ext>
            </a:extLst>
          </p:cNvPr>
          <p:cNvGrpSpPr/>
          <p:nvPr/>
        </p:nvGrpSpPr>
        <p:grpSpPr>
          <a:xfrm>
            <a:off x="3300893" y="4066489"/>
            <a:ext cx="1584931" cy="1930471"/>
            <a:chOff x="3300893" y="4066489"/>
            <a:chExt cx="1584931" cy="1930471"/>
          </a:xfrm>
        </p:grpSpPr>
        <p:sp>
          <p:nvSpPr>
            <p:cNvPr id="73" name="矩形 72">
              <a:extLst>
                <a:ext uri="{FF2B5EF4-FFF2-40B4-BE49-F238E27FC236}">
                  <a16:creationId xmlns:a16="http://schemas.microsoft.com/office/drawing/2014/main" id="{9EC62CC9-F696-4091-B791-99ED2E8E7B33}"/>
                </a:ext>
              </a:extLst>
            </p:cNvPr>
            <p:cNvSpPr/>
            <p:nvPr/>
          </p:nvSpPr>
          <p:spPr>
            <a:xfrm>
              <a:off x="3300893" y="5582767"/>
              <a:ext cx="1574278" cy="4141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楷体" panose="02010609060101010101" pitchFamily="49" charset="-122"/>
                  <a:ea typeface="楷体" panose="02010609060101010101" pitchFamily="49" charset="-122"/>
                </a:rPr>
                <a:t>第五步</a:t>
              </a:r>
            </a:p>
          </p:txBody>
        </p:sp>
        <p:pic>
          <p:nvPicPr>
            <p:cNvPr id="3" name="图片 2">
              <a:extLst>
                <a:ext uri="{FF2B5EF4-FFF2-40B4-BE49-F238E27FC236}">
                  <a16:creationId xmlns:a16="http://schemas.microsoft.com/office/drawing/2014/main" id="{60E547DA-342E-423E-B343-7879531D3FE7}"/>
                </a:ext>
              </a:extLst>
            </p:cNvPr>
            <p:cNvPicPr>
              <a:picLocks noChangeAspect="1"/>
            </p:cNvPicPr>
            <p:nvPr/>
          </p:nvPicPr>
          <p:blipFill>
            <a:blip r:embed="rId13"/>
            <a:stretch>
              <a:fillRect/>
            </a:stretch>
          </p:blipFill>
          <p:spPr>
            <a:xfrm>
              <a:off x="3447043" y="4066489"/>
              <a:ext cx="1438781" cy="1542422"/>
            </a:xfrm>
            <a:prstGeom prst="rect">
              <a:avLst/>
            </a:prstGeom>
          </p:spPr>
        </p:pic>
      </p:grpSp>
      <p:grpSp>
        <p:nvGrpSpPr>
          <p:cNvPr id="26" name="组合 25">
            <a:extLst>
              <a:ext uri="{FF2B5EF4-FFF2-40B4-BE49-F238E27FC236}">
                <a16:creationId xmlns:a16="http://schemas.microsoft.com/office/drawing/2014/main" id="{38A400C3-BD06-4E8F-991E-8DB53D5022A9}"/>
              </a:ext>
            </a:extLst>
          </p:cNvPr>
          <p:cNvGrpSpPr/>
          <p:nvPr/>
        </p:nvGrpSpPr>
        <p:grpSpPr>
          <a:xfrm>
            <a:off x="6178054" y="3963109"/>
            <a:ext cx="1574278" cy="2047051"/>
            <a:chOff x="6178054" y="3963109"/>
            <a:chExt cx="1574278" cy="2047051"/>
          </a:xfrm>
        </p:grpSpPr>
        <p:sp>
          <p:nvSpPr>
            <p:cNvPr id="72" name="矩形 71">
              <a:extLst>
                <a:ext uri="{FF2B5EF4-FFF2-40B4-BE49-F238E27FC236}">
                  <a16:creationId xmlns:a16="http://schemas.microsoft.com/office/drawing/2014/main" id="{6F0C04CE-E36D-4755-AA7A-01E652A0C816}"/>
                </a:ext>
              </a:extLst>
            </p:cNvPr>
            <p:cNvSpPr/>
            <p:nvPr/>
          </p:nvSpPr>
          <p:spPr>
            <a:xfrm>
              <a:off x="6178054" y="5595967"/>
              <a:ext cx="1574278" cy="4141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楷体" panose="02010609060101010101" pitchFamily="49" charset="-122"/>
                  <a:ea typeface="楷体" panose="02010609060101010101" pitchFamily="49" charset="-122"/>
                </a:rPr>
                <a:t>第四步</a:t>
              </a:r>
            </a:p>
          </p:txBody>
        </p:sp>
        <p:pic>
          <p:nvPicPr>
            <p:cNvPr id="23" name="图片 22">
              <a:extLst>
                <a:ext uri="{FF2B5EF4-FFF2-40B4-BE49-F238E27FC236}">
                  <a16:creationId xmlns:a16="http://schemas.microsoft.com/office/drawing/2014/main" id="{C63FB8CB-6BE6-420B-B42F-37C7D91076DE}"/>
                </a:ext>
              </a:extLst>
            </p:cNvPr>
            <p:cNvPicPr>
              <a:picLocks noChangeAspect="1"/>
            </p:cNvPicPr>
            <p:nvPr/>
          </p:nvPicPr>
          <p:blipFill>
            <a:blip r:embed="rId14"/>
            <a:stretch>
              <a:fillRect/>
            </a:stretch>
          </p:blipFill>
          <p:spPr>
            <a:xfrm>
              <a:off x="6264701" y="3963109"/>
              <a:ext cx="1444877" cy="1444877"/>
            </a:xfrm>
            <a:prstGeom prst="rect">
              <a:avLst/>
            </a:prstGeom>
          </p:spPr>
        </p:pic>
      </p:grpSp>
      <p:sp>
        <p:nvSpPr>
          <p:cNvPr id="86" name="1 Título">
            <a:extLst>
              <a:ext uri="{FF2B5EF4-FFF2-40B4-BE49-F238E27FC236}">
                <a16:creationId xmlns:a16="http://schemas.microsoft.com/office/drawing/2014/main" id="{DE963154-835B-4D96-8125-84A208A6105D}"/>
              </a:ext>
            </a:extLst>
          </p:cNvPr>
          <p:cNvSpPr txBox="1">
            <a:spLocks noChangeArrowheads="1"/>
          </p:cNvSpPr>
          <p:nvPr/>
        </p:nvSpPr>
        <p:spPr bwMode="auto">
          <a:xfrm>
            <a:off x="6490800" y="234000"/>
            <a:ext cx="2395861" cy="893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defPPr>
              <a:defRPr lang="zh-CN"/>
            </a:defPPr>
            <a:lvl1pPr algn="r" eaLnBrk="0" hangingPunct="0">
              <a:defRPr sz="1600" b="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latin typeface="Arial" panose="020B0604020202020204" pitchFamily="34" charset="0"/>
              </a:defRPr>
            </a:lvl9pPr>
          </a:lstStyle>
          <a:p>
            <a:r>
              <a:rPr lang="en-US" altLang="zh-CN" dirty="0"/>
              <a:t>Project Background Research</a:t>
            </a:r>
            <a:endParaRPr lang="zh-CN" altLang="en-US" dirty="0"/>
          </a:p>
        </p:txBody>
      </p:sp>
      <p:sp>
        <p:nvSpPr>
          <p:cNvPr id="43" name="1 Título">
            <a:extLst>
              <a:ext uri="{FF2B5EF4-FFF2-40B4-BE49-F238E27FC236}">
                <a16:creationId xmlns:a16="http://schemas.microsoft.com/office/drawing/2014/main" id="{52AA1CF4-4CA8-465B-9E25-0BD4CD5DC17B}"/>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1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勇往直前的光</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44" name="文本框 43">
            <a:extLst>
              <a:ext uri="{FF2B5EF4-FFF2-40B4-BE49-F238E27FC236}">
                <a16:creationId xmlns:a16="http://schemas.microsoft.com/office/drawing/2014/main" id="{813A7DF4-E4C2-4BCF-9150-9A3CC09F81FF}"/>
              </a:ext>
            </a:extLst>
          </p:cNvPr>
          <p:cNvSpPr txBox="1"/>
          <p:nvPr/>
        </p:nvSpPr>
        <p:spPr>
          <a:xfrm>
            <a:off x="396000" y="446400"/>
            <a:ext cx="6105578"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1 Straight light </a:t>
            </a:r>
            <a:endParaRPr lang="zh-CN" altLang="zh-CN" sz="2800" b="1" dirty="0">
              <a:solidFill>
                <a:schemeClr val="tx1">
                  <a:lumMod val="65000"/>
                  <a:lumOff val="35000"/>
                </a:schemeClr>
              </a:solidFill>
              <a:latin typeface="Arial" panose="020B0604020202020204" pitchFamily="34" charset="0"/>
            </a:endParaRPr>
          </a:p>
        </p:txBody>
      </p:sp>
    </p:spTree>
    <p:extLst>
      <p:ext uri="{BB962C8B-B14F-4D97-AF65-F5344CB8AC3E}">
        <p14:creationId xmlns:p14="http://schemas.microsoft.com/office/powerpoint/2010/main" val="3459744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3" name="1 Título">
            <a:extLst>
              <a:ext uri="{FF2B5EF4-FFF2-40B4-BE49-F238E27FC236}">
                <a16:creationId xmlns:a16="http://schemas.microsoft.com/office/drawing/2014/main" id="{D2A90D57-D4D6-4FCD-956D-8B8750D2E724}"/>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1</a:t>
            </a:r>
            <a:endParaRPr lang="zh-CN" altLang="en-US" sz="1600" b="1" dirty="0">
              <a:solidFill>
                <a:schemeClr val="tx1">
                  <a:lumMod val="65000"/>
                  <a:lumOff val="35000"/>
                </a:schemeClr>
              </a:solidFill>
            </a:endParaRPr>
          </a:p>
        </p:txBody>
      </p:sp>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105578"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1 Straight light </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1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勇往直前的光</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grpSp>
        <p:nvGrpSpPr>
          <p:cNvPr id="27" name="组合 26">
            <a:extLst>
              <a:ext uri="{FF2B5EF4-FFF2-40B4-BE49-F238E27FC236}">
                <a16:creationId xmlns:a16="http://schemas.microsoft.com/office/drawing/2014/main" id="{0B92BFB8-E78C-4FA3-92E1-6FE7E11ACB52}"/>
              </a:ext>
            </a:extLst>
          </p:cNvPr>
          <p:cNvGrpSpPr/>
          <p:nvPr/>
        </p:nvGrpSpPr>
        <p:grpSpPr>
          <a:xfrm>
            <a:off x="1362307" y="1403288"/>
            <a:ext cx="5651951" cy="2627998"/>
            <a:chOff x="3937266" y="3392049"/>
            <a:chExt cx="2670497" cy="1356166"/>
          </a:xfrm>
        </p:grpSpPr>
        <p:grpSp>
          <p:nvGrpSpPr>
            <p:cNvPr id="28" name="组合 27">
              <a:extLst>
                <a:ext uri="{FF2B5EF4-FFF2-40B4-BE49-F238E27FC236}">
                  <a16:creationId xmlns:a16="http://schemas.microsoft.com/office/drawing/2014/main" id="{F4F44549-B756-4B0B-A339-0AA667719C61}"/>
                </a:ext>
              </a:extLst>
            </p:cNvPr>
            <p:cNvGrpSpPr/>
            <p:nvPr/>
          </p:nvGrpSpPr>
          <p:grpSpPr>
            <a:xfrm>
              <a:off x="4559296" y="3392049"/>
              <a:ext cx="1425179" cy="1356166"/>
              <a:chOff x="1840669" y="1738905"/>
              <a:chExt cx="1425179" cy="1356166"/>
            </a:xfrm>
          </p:grpSpPr>
          <p:cxnSp>
            <p:nvCxnSpPr>
              <p:cNvPr id="37" name="直接连接符 36">
                <a:extLst>
                  <a:ext uri="{FF2B5EF4-FFF2-40B4-BE49-F238E27FC236}">
                    <a16:creationId xmlns:a16="http://schemas.microsoft.com/office/drawing/2014/main" id="{E6F9CB10-86B5-4318-8408-DA3775AD1BF8}"/>
                  </a:ext>
                </a:extLst>
              </p:cNvPr>
              <p:cNvCxnSpPr>
                <a:cxnSpLocks/>
              </p:cNvCxnSpPr>
              <p:nvPr/>
            </p:nvCxnSpPr>
            <p:spPr>
              <a:xfrm flipV="1">
                <a:off x="2195039" y="2988073"/>
                <a:ext cx="102237" cy="98466"/>
              </a:xfrm>
              <a:prstGeom prst="line">
                <a:avLst/>
              </a:prstGeom>
              <a:solidFill>
                <a:schemeClr val="accent1">
                  <a:lumMod val="20000"/>
                  <a:lumOff val="80000"/>
                </a:schemeClr>
              </a:solidFill>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38" name="立方体 37">
                <a:extLst>
                  <a:ext uri="{FF2B5EF4-FFF2-40B4-BE49-F238E27FC236}">
                    <a16:creationId xmlns:a16="http://schemas.microsoft.com/office/drawing/2014/main" id="{69F37CFB-A8D2-4C29-9625-900A24D0319F}"/>
                  </a:ext>
                </a:extLst>
              </p:cNvPr>
              <p:cNvSpPr/>
              <p:nvPr/>
            </p:nvSpPr>
            <p:spPr>
              <a:xfrm>
                <a:off x="1846623" y="1856185"/>
                <a:ext cx="1419225" cy="1138238"/>
              </a:xfrm>
              <a:prstGeom prst="cube">
                <a:avLst>
                  <a:gd name="adj" fmla="val 44944"/>
                </a:avLst>
              </a:prstGeom>
              <a:solidFill>
                <a:schemeClr val="accent1">
                  <a:lumMod val="20000"/>
                  <a:lumOff val="80000"/>
                </a:schemeClr>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 name="直接连接符 38">
                <a:extLst>
                  <a:ext uri="{FF2B5EF4-FFF2-40B4-BE49-F238E27FC236}">
                    <a16:creationId xmlns:a16="http://schemas.microsoft.com/office/drawing/2014/main" id="{168738E6-4E5C-40F5-86D1-5D83D9B5EA30}"/>
                  </a:ext>
                </a:extLst>
              </p:cNvPr>
              <p:cNvCxnSpPr>
                <a:cxnSpLocks/>
              </p:cNvCxnSpPr>
              <p:nvPr/>
            </p:nvCxnSpPr>
            <p:spPr>
              <a:xfrm>
                <a:off x="2358193" y="2483255"/>
                <a:ext cx="907655" cy="0"/>
              </a:xfrm>
              <a:prstGeom prst="line">
                <a:avLst/>
              </a:prstGeom>
              <a:solidFill>
                <a:schemeClr val="accent1">
                  <a:lumMod val="20000"/>
                  <a:lumOff val="80000"/>
                </a:schemeClr>
              </a:solidFill>
              <a:ln w="952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FE1B152-2820-4204-8D84-C6599CE2B0CB}"/>
                  </a:ext>
                </a:extLst>
              </p:cNvPr>
              <p:cNvCxnSpPr>
                <a:cxnSpLocks/>
              </p:cNvCxnSpPr>
              <p:nvPr/>
            </p:nvCxnSpPr>
            <p:spPr>
              <a:xfrm>
                <a:off x="2360378" y="1856185"/>
                <a:ext cx="0" cy="626668"/>
              </a:xfrm>
              <a:prstGeom prst="line">
                <a:avLst/>
              </a:prstGeom>
              <a:solidFill>
                <a:schemeClr val="accent1">
                  <a:lumMod val="20000"/>
                  <a:lumOff val="80000"/>
                </a:schemeClr>
              </a:solidFill>
              <a:ln w="952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7F1ADF30-B662-4DE0-BB1C-7576368B10BC}"/>
                  </a:ext>
                </a:extLst>
              </p:cNvPr>
              <p:cNvCxnSpPr>
                <a:cxnSpLocks/>
              </p:cNvCxnSpPr>
              <p:nvPr/>
            </p:nvCxnSpPr>
            <p:spPr>
              <a:xfrm flipH="1">
                <a:off x="1847716" y="2482853"/>
                <a:ext cx="511570" cy="511570"/>
              </a:xfrm>
              <a:prstGeom prst="line">
                <a:avLst/>
              </a:prstGeom>
              <a:solidFill>
                <a:schemeClr val="accent1">
                  <a:lumMod val="20000"/>
                  <a:lumOff val="80000"/>
                </a:schemeClr>
              </a:solidFill>
              <a:ln w="952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AC9DC70A-849E-4FD7-8927-9B5084EE7692}"/>
                  </a:ext>
                </a:extLst>
              </p:cNvPr>
              <p:cNvSpPr/>
              <p:nvPr/>
            </p:nvSpPr>
            <p:spPr>
              <a:xfrm>
                <a:off x="2976923" y="2309973"/>
                <a:ext cx="119062" cy="230662"/>
              </a:xfrm>
              <a:prstGeom prst="ellipse">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37605169-4790-4341-B247-FE3292029CA0}"/>
                  </a:ext>
                </a:extLst>
              </p:cNvPr>
              <p:cNvSpPr/>
              <p:nvPr/>
            </p:nvSpPr>
            <p:spPr>
              <a:xfrm>
                <a:off x="2069268" y="2304732"/>
                <a:ext cx="119062" cy="230662"/>
              </a:xfrm>
              <a:prstGeom prst="ellipse">
                <a:avLst/>
              </a:prstGeom>
              <a:solidFill>
                <a:schemeClr val="bg1"/>
              </a:solidFill>
              <a:ln w="9525">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a:extLst>
                  <a:ext uri="{FF2B5EF4-FFF2-40B4-BE49-F238E27FC236}">
                    <a16:creationId xmlns:a16="http://schemas.microsoft.com/office/drawing/2014/main" id="{9B85E0F5-F1B7-4709-ACAF-0FADE9CB7DC4}"/>
                  </a:ext>
                </a:extLst>
              </p:cNvPr>
              <p:cNvCxnSpPr>
                <a:cxnSpLocks/>
              </p:cNvCxnSpPr>
              <p:nvPr/>
            </p:nvCxnSpPr>
            <p:spPr>
              <a:xfrm flipH="1" flipV="1">
                <a:off x="2188330" y="2482852"/>
                <a:ext cx="3930" cy="612219"/>
              </a:xfrm>
              <a:prstGeom prst="line">
                <a:avLst/>
              </a:prstGeom>
              <a:solidFill>
                <a:schemeClr val="accent1">
                  <a:lumMod val="20000"/>
                  <a:lumOff val="80000"/>
                </a:schemeClr>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016A7283-F59C-4E50-882A-28BA31CCEA4C}"/>
                  </a:ext>
                </a:extLst>
              </p:cNvPr>
              <p:cNvCxnSpPr>
                <a:cxnSpLocks/>
              </p:cNvCxnSpPr>
              <p:nvPr/>
            </p:nvCxnSpPr>
            <p:spPr>
              <a:xfrm>
                <a:off x="2924175" y="1741087"/>
                <a:ext cx="0" cy="626668"/>
              </a:xfrm>
              <a:prstGeom prst="line">
                <a:avLst/>
              </a:prstGeom>
              <a:solidFill>
                <a:schemeClr val="accent1">
                  <a:lumMod val="20000"/>
                  <a:lumOff val="80000"/>
                </a:schemeClr>
              </a:solidFill>
              <a:ln w="952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134DBF9-9853-49E2-81E4-E614CFF3DF04}"/>
                  </a:ext>
                </a:extLst>
              </p:cNvPr>
              <p:cNvCxnSpPr>
                <a:cxnSpLocks/>
              </p:cNvCxnSpPr>
              <p:nvPr/>
            </p:nvCxnSpPr>
            <p:spPr>
              <a:xfrm flipH="1">
                <a:off x="2189422" y="1741087"/>
                <a:ext cx="734753" cy="741765"/>
              </a:xfrm>
              <a:prstGeom prst="line">
                <a:avLst/>
              </a:prstGeom>
              <a:solidFill>
                <a:schemeClr val="accent1">
                  <a:lumMod val="20000"/>
                  <a:lumOff val="80000"/>
                </a:schemeClr>
              </a:solidFill>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47" name="椭圆 46">
                <a:extLst>
                  <a:ext uri="{FF2B5EF4-FFF2-40B4-BE49-F238E27FC236}">
                    <a16:creationId xmlns:a16="http://schemas.microsoft.com/office/drawing/2014/main" id="{CE5CA815-5A96-4C0D-9745-DF71D4969CD8}"/>
                  </a:ext>
                </a:extLst>
              </p:cNvPr>
              <p:cNvSpPr/>
              <p:nvPr/>
            </p:nvSpPr>
            <p:spPr>
              <a:xfrm>
                <a:off x="2524188" y="2304732"/>
                <a:ext cx="119062" cy="230662"/>
              </a:xfrm>
              <a:prstGeom prst="ellipse">
                <a:avLst/>
              </a:prstGeom>
              <a:solidFill>
                <a:schemeClr val="bg1"/>
              </a:solidFill>
              <a:ln w="9525">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0807AE80-91EB-4FA7-A674-54CD30269506}"/>
                  </a:ext>
                </a:extLst>
              </p:cNvPr>
              <p:cNvCxnSpPr>
                <a:cxnSpLocks/>
              </p:cNvCxnSpPr>
              <p:nvPr/>
            </p:nvCxnSpPr>
            <p:spPr>
              <a:xfrm>
                <a:off x="1840669" y="2367755"/>
                <a:ext cx="907655" cy="0"/>
              </a:xfrm>
              <a:prstGeom prst="line">
                <a:avLst/>
              </a:prstGeom>
              <a:solidFill>
                <a:schemeClr val="accent1">
                  <a:lumMod val="20000"/>
                  <a:lumOff val="80000"/>
                </a:schemeClr>
              </a:solidFill>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3F49AE88-071F-4134-9211-E30B894D29FB}"/>
                  </a:ext>
                </a:extLst>
              </p:cNvPr>
              <p:cNvCxnSpPr>
                <a:cxnSpLocks/>
              </p:cNvCxnSpPr>
              <p:nvPr/>
            </p:nvCxnSpPr>
            <p:spPr>
              <a:xfrm flipH="1">
                <a:off x="2188330" y="2367755"/>
                <a:ext cx="735845" cy="725134"/>
              </a:xfrm>
              <a:prstGeom prst="line">
                <a:avLst/>
              </a:prstGeom>
              <a:solidFill>
                <a:schemeClr val="accent1">
                  <a:lumMod val="20000"/>
                  <a:lumOff val="80000"/>
                </a:schemeClr>
              </a:solidFill>
              <a:ln w="952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7B2D70F9-FFE8-45A7-9573-740DC5CB99C9}"/>
                  </a:ext>
                </a:extLst>
              </p:cNvPr>
              <p:cNvCxnSpPr>
                <a:cxnSpLocks/>
              </p:cNvCxnSpPr>
              <p:nvPr/>
            </p:nvCxnSpPr>
            <p:spPr>
              <a:xfrm flipV="1">
                <a:off x="2925737" y="1738905"/>
                <a:ext cx="0" cy="117280"/>
              </a:xfrm>
              <a:prstGeom prst="line">
                <a:avLst/>
              </a:prstGeom>
              <a:solidFill>
                <a:schemeClr val="accent1">
                  <a:lumMod val="20000"/>
                  <a:lumOff val="80000"/>
                </a:schemeClr>
              </a:solidFill>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B3A36253-09E8-4AAE-BDBC-E87337D16B97}"/>
                </a:ext>
              </a:extLst>
            </p:cNvPr>
            <p:cNvGrpSpPr/>
            <p:nvPr/>
          </p:nvGrpSpPr>
          <p:grpSpPr>
            <a:xfrm rot="1916745">
              <a:off x="3937266" y="3850765"/>
              <a:ext cx="518820" cy="485702"/>
              <a:chOff x="5543108" y="2970022"/>
              <a:chExt cx="1550929" cy="1494016"/>
            </a:xfrm>
          </p:grpSpPr>
          <p:pic>
            <p:nvPicPr>
              <p:cNvPr id="35" name="图片 34">
                <a:extLst>
                  <a:ext uri="{FF2B5EF4-FFF2-40B4-BE49-F238E27FC236}">
                    <a16:creationId xmlns:a16="http://schemas.microsoft.com/office/drawing/2014/main" id="{8E5E360E-A019-47DF-A1BB-061A21C8E20F}"/>
                  </a:ext>
                </a:extLst>
              </p:cNvPr>
              <p:cNvPicPr>
                <a:picLocks noChangeAspect="1"/>
              </p:cNvPicPr>
              <p:nvPr/>
            </p:nvPicPr>
            <p:blipFill>
              <a:blip r:embed="rId9" cstate="print">
                <a:clrChange>
                  <a:clrFrom>
                    <a:srgbClr val="FFFFFF"/>
                  </a:clrFrom>
                  <a:clrTo>
                    <a:srgbClr val="FFFFFF">
                      <a:alpha val="0"/>
                    </a:srgbClr>
                  </a:clrTo>
                </a:clrChange>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flipH="1">
                <a:off x="5593068" y="2970022"/>
                <a:ext cx="1500969" cy="1462458"/>
              </a:xfrm>
              <a:prstGeom prst="rect">
                <a:avLst/>
              </a:prstGeom>
            </p:spPr>
          </p:pic>
          <p:sp>
            <p:nvSpPr>
              <p:cNvPr id="36" name="矩形 35">
                <a:extLst>
                  <a:ext uri="{FF2B5EF4-FFF2-40B4-BE49-F238E27FC236}">
                    <a16:creationId xmlns:a16="http://schemas.microsoft.com/office/drawing/2014/main" id="{F15641A1-9E86-4EC0-BB37-7715586261FD}"/>
                  </a:ext>
                </a:extLst>
              </p:cNvPr>
              <p:cNvSpPr/>
              <p:nvPr/>
            </p:nvSpPr>
            <p:spPr>
              <a:xfrm>
                <a:off x="5543108" y="4336307"/>
                <a:ext cx="519382" cy="127731"/>
              </a:xfrm>
              <a:prstGeom prst="rect">
                <a:avLst/>
              </a:prstGeom>
              <a:solidFill>
                <a:srgbClr val="E3E5EB"/>
              </a:solidFill>
              <a:ln>
                <a:solidFill>
                  <a:srgbClr val="E2E4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3" name="图片 32">
              <a:extLst>
                <a:ext uri="{FF2B5EF4-FFF2-40B4-BE49-F238E27FC236}">
                  <a16:creationId xmlns:a16="http://schemas.microsoft.com/office/drawing/2014/main" id="{356A1B5F-320C-47A9-84D5-4A005B9E4AF0}"/>
                </a:ext>
              </a:extLst>
            </p:cNvPr>
            <p:cNvPicPr>
              <a:picLocks noChangeAspect="1"/>
            </p:cNvPicPr>
            <p:nvPr/>
          </p:nvPicPr>
          <p:blipFill>
            <a:blip r:embed="rId10"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flipH="1">
              <a:off x="5946587" y="3822663"/>
              <a:ext cx="661176" cy="511570"/>
            </a:xfrm>
            <a:prstGeom prst="rect">
              <a:avLst/>
            </a:prstGeom>
          </p:spPr>
        </p:pic>
        <p:cxnSp>
          <p:nvCxnSpPr>
            <p:cNvPr id="32" name="直接箭头连接符 31">
              <a:extLst>
                <a:ext uri="{FF2B5EF4-FFF2-40B4-BE49-F238E27FC236}">
                  <a16:creationId xmlns:a16="http://schemas.microsoft.com/office/drawing/2014/main" id="{6B7FFF91-7DF4-4977-8C47-A485F4082D54}"/>
                </a:ext>
              </a:extLst>
            </p:cNvPr>
            <p:cNvCxnSpPr>
              <a:cxnSpLocks/>
              <a:stCxn id="33" idx="3"/>
            </p:cNvCxnSpPr>
            <p:nvPr/>
          </p:nvCxnSpPr>
          <p:spPr>
            <a:xfrm flipH="1" flipV="1">
              <a:off x="4465320" y="4064337"/>
              <a:ext cx="1481267" cy="14111"/>
            </a:xfrm>
            <a:prstGeom prst="straightConnector1">
              <a:avLst/>
            </a:prstGeom>
            <a:ln w="12700">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grpSp>
      <p:sp>
        <p:nvSpPr>
          <p:cNvPr id="51" name="矩形 50">
            <a:extLst>
              <a:ext uri="{FF2B5EF4-FFF2-40B4-BE49-F238E27FC236}">
                <a16:creationId xmlns:a16="http://schemas.microsoft.com/office/drawing/2014/main" id="{0BF245B5-45D3-4324-93EB-E78ECF06DD29}"/>
              </a:ext>
            </a:extLst>
          </p:cNvPr>
          <p:cNvSpPr/>
          <p:nvPr/>
        </p:nvSpPr>
        <p:spPr>
          <a:xfrm>
            <a:off x="396000" y="4188903"/>
            <a:ext cx="8352000" cy="1235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solidFill>
                <a:latin typeface="楷体" panose="02010609060101010101" pitchFamily="49" charset="-122"/>
                <a:ea typeface="楷体" panose="02010609060101010101" pitchFamily="49" charset="-122"/>
              </a:rPr>
              <a:t>从上图我们能够得出结论：</a:t>
            </a:r>
            <a:endParaRPr lang="en-US" altLang="zh-CN" sz="2400" dirty="0">
              <a:solidFill>
                <a:schemeClr val="tx1"/>
              </a:solidFill>
              <a:latin typeface="楷体" panose="02010609060101010101" pitchFamily="49" charset="-122"/>
              <a:ea typeface="楷体" panose="02010609060101010101" pitchFamily="49" charset="-122"/>
            </a:endParaRPr>
          </a:p>
          <a:p>
            <a:pPr>
              <a:lnSpc>
                <a:spcPct val="150000"/>
              </a:lnSpc>
            </a:pPr>
            <a:r>
              <a:rPr lang="zh-CN" altLang="zh-CN" sz="2400" dirty="0">
                <a:solidFill>
                  <a:schemeClr val="tx1"/>
                </a:solidFill>
                <a:latin typeface="楷体" panose="02010609060101010101" pitchFamily="49" charset="-122"/>
                <a:ea typeface="楷体" panose="02010609060101010101" pitchFamily="49" charset="-122"/>
              </a:rPr>
              <a:t>光是沿</a:t>
            </a:r>
            <a:r>
              <a:rPr lang="zh-CN" altLang="zh-CN" sz="2400" u="sng" dirty="0">
                <a:solidFill>
                  <a:schemeClr val="tx1"/>
                </a:solidFill>
                <a:latin typeface="楷体" panose="02010609060101010101" pitchFamily="49" charset="-122"/>
                <a:ea typeface="楷体" panose="02010609060101010101" pitchFamily="49" charset="-122"/>
              </a:rPr>
              <a:t> </a:t>
            </a:r>
            <a:r>
              <a:rPr lang="en-US" altLang="zh-CN" sz="2400" u="sng" dirty="0">
                <a:solidFill>
                  <a:schemeClr val="tx1"/>
                </a:solidFill>
                <a:latin typeface="楷体" panose="02010609060101010101" pitchFamily="49" charset="-122"/>
                <a:ea typeface="楷体" panose="02010609060101010101" pitchFamily="49" charset="-122"/>
              </a:rPr>
              <a:t>        </a:t>
            </a:r>
            <a:r>
              <a:rPr lang="zh-CN" altLang="zh-CN" sz="2400" dirty="0">
                <a:solidFill>
                  <a:schemeClr val="tx1"/>
                </a:solidFill>
                <a:latin typeface="楷体" panose="02010609060101010101" pitchFamily="49" charset="-122"/>
                <a:ea typeface="楷体" panose="02010609060101010101" pitchFamily="49" charset="-122"/>
              </a:rPr>
              <a:t>（</a:t>
            </a:r>
            <a:r>
              <a:rPr lang="zh-CN" altLang="zh-CN" sz="2400" dirty="0">
                <a:solidFill>
                  <a:srgbClr val="FF0000"/>
                </a:solidFill>
                <a:latin typeface="楷体" panose="02010609060101010101" pitchFamily="49" charset="-122"/>
                <a:ea typeface="楷体" panose="02010609060101010101" pitchFamily="49" charset="-122"/>
              </a:rPr>
              <a:t>直线？曲线？其他方式？</a:t>
            </a:r>
            <a:r>
              <a:rPr lang="zh-CN" altLang="zh-CN" sz="2400" dirty="0">
                <a:solidFill>
                  <a:schemeClr val="tx1"/>
                </a:solidFill>
                <a:latin typeface="楷体" panose="02010609060101010101" pitchFamily="49" charset="-122"/>
                <a:ea typeface="楷体" panose="02010609060101010101" pitchFamily="49" charset="-122"/>
              </a:rPr>
              <a:t>）进行传播</a:t>
            </a:r>
            <a:r>
              <a:rPr lang="zh-CN" altLang="en-US" sz="2400" dirty="0">
                <a:solidFill>
                  <a:schemeClr val="tx1"/>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3552900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3" name="1 Título">
            <a:extLst>
              <a:ext uri="{FF2B5EF4-FFF2-40B4-BE49-F238E27FC236}">
                <a16:creationId xmlns:a16="http://schemas.microsoft.com/office/drawing/2014/main" id="{D2A90D57-D4D6-4FCD-956D-8B8750D2E724}"/>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1</a:t>
            </a:r>
            <a:endParaRPr lang="zh-CN" altLang="en-US" sz="1600" b="1" dirty="0">
              <a:solidFill>
                <a:schemeClr val="tx1">
                  <a:lumMod val="65000"/>
                  <a:lumOff val="35000"/>
                </a:schemeClr>
              </a:solidFill>
            </a:endParaRPr>
          </a:p>
        </p:txBody>
      </p:sp>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105578"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1 Straight light </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1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勇往直前的光</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 name="矩形 2">
            <a:extLst>
              <a:ext uri="{FF2B5EF4-FFF2-40B4-BE49-F238E27FC236}">
                <a16:creationId xmlns:a16="http://schemas.microsoft.com/office/drawing/2014/main" id="{7AA37F9A-1ED0-4FD5-8B50-82BC255A5E97}"/>
              </a:ext>
            </a:extLst>
          </p:cNvPr>
          <p:cNvSpPr/>
          <p:nvPr/>
        </p:nvSpPr>
        <p:spPr>
          <a:xfrm>
            <a:off x="72964" y="1056509"/>
            <a:ext cx="6562847" cy="581057"/>
          </a:xfrm>
          <a:prstGeom prst="rect">
            <a:avLst/>
          </a:prstGeom>
        </p:spPr>
        <p:txBody>
          <a:bodyPr wrap="square">
            <a:spAutoFit/>
          </a:bodyPr>
          <a:lstStyle/>
          <a:p>
            <a:pPr indent="304800" algn="just">
              <a:lnSpc>
                <a:spcPct val="150000"/>
              </a:lnSpc>
              <a:spcAft>
                <a:spcPts val="0"/>
              </a:spcAft>
            </a:pPr>
            <a:r>
              <a:rPr lang="zh-CN" altLang="zh-CN"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还有什么现象可以证明光是沿直线传播的？</a:t>
            </a:r>
          </a:p>
        </p:txBody>
      </p:sp>
      <p:pic>
        <p:nvPicPr>
          <p:cNvPr id="5" name="图片 4" descr="图片包含 树&#10;&#10;已生成高可信度的说明">
            <a:extLst>
              <a:ext uri="{FF2B5EF4-FFF2-40B4-BE49-F238E27FC236}">
                <a16:creationId xmlns:a16="http://schemas.microsoft.com/office/drawing/2014/main" id="{14E6DEF7-C2FD-4786-BBAF-C4303262D974}"/>
              </a:ext>
            </a:extLst>
          </p:cNvPr>
          <p:cNvPicPr>
            <a:picLocks noChangeAspect="1"/>
          </p:cNvPicPr>
          <p:nvPr/>
        </p:nvPicPr>
        <p:blipFill rotWithShape="1">
          <a:blip r:embed="rId9">
            <a:extLst>
              <a:ext uri="{28A0092B-C50C-407E-A947-70E740481C1C}">
                <a14:useLocalDpi xmlns:a14="http://schemas.microsoft.com/office/drawing/2010/main" val="0"/>
              </a:ext>
            </a:extLst>
          </a:blip>
          <a:srcRect t="9752"/>
          <a:stretch/>
        </p:blipFill>
        <p:spPr>
          <a:xfrm>
            <a:off x="396000" y="1717896"/>
            <a:ext cx="5707553" cy="3715598"/>
          </a:xfrm>
          <a:prstGeom prst="rect">
            <a:avLst/>
          </a:prstGeom>
        </p:spPr>
      </p:pic>
      <p:sp>
        <p:nvSpPr>
          <p:cNvPr id="20" name="文本框 19">
            <a:extLst>
              <a:ext uri="{FF2B5EF4-FFF2-40B4-BE49-F238E27FC236}">
                <a16:creationId xmlns:a16="http://schemas.microsoft.com/office/drawing/2014/main" id="{C36ADB58-995F-406C-B3AC-30B49B5FD933}"/>
              </a:ext>
            </a:extLst>
          </p:cNvPr>
          <p:cNvSpPr txBox="1"/>
          <p:nvPr/>
        </p:nvSpPr>
        <p:spPr>
          <a:xfrm>
            <a:off x="6122864" y="3237459"/>
            <a:ext cx="3057247" cy="584775"/>
          </a:xfrm>
          <a:prstGeom prst="rect">
            <a:avLst/>
          </a:prstGeom>
          <a:noFill/>
        </p:spPr>
        <p:txBody>
          <a:bodyPr wrap="none" rtlCol="0">
            <a:spAutoFit/>
          </a:bodyPr>
          <a:lstStyle/>
          <a:p>
            <a:r>
              <a:rPr lang="zh-CN" altLang="en-US" sz="3200" dirty="0">
                <a:latin typeface="隶书" panose="02010509060101010101" pitchFamily="49" charset="-122"/>
                <a:ea typeface="隶书" panose="02010509060101010101" pitchFamily="49" charset="-122"/>
              </a:rPr>
              <a:t>穿过树林的阳光</a:t>
            </a:r>
          </a:p>
        </p:txBody>
      </p:sp>
    </p:spTree>
    <p:extLst>
      <p:ext uri="{BB962C8B-B14F-4D97-AF65-F5344CB8AC3E}">
        <p14:creationId xmlns:p14="http://schemas.microsoft.com/office/powerpoint/2010/main" val="158053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3B1353F-53E1-4B57-B980-5463800DCC1B}"/>
              </a:ext>
            </a:extLst>
          </p:cNvPr>
          <p:cNvSpPr/>
          <p:nvPr/>
        </p:nvSpPr>
        <p:spPr>
          <a:xfrm>
            <a:off x="0" y="0"/>
            <a:ext cx="3263705" cy="6858000"/>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333134"/>
              </a:solidFill>
            </a:endParaRPr>
          </a:p>
        </p:txBody>
      </p:sp>
      <p:sp>
        <p:nvSpPr>
          <p:cNvPr id="5" name="TextBox 15">
            <a:extLst>
              <a:ext uri="{FF2B5EF4-FFF2-40B4-BE49-F238E27FC236}">
                <a16:creationId xmlns:a16="http://schemas.microsoft.com/office/drawing/2014/main" id="{EE643857-E7F7-4172-A271-2CC5BB8545CB}"/>
              </a:ext>
            </a:extLst>
          </p:cNvPr>
          <p:cNvSpPr>
            <a:spLocks noChangeArrowheads="1"/>
          </p:cNvSpPr>
          <p:nvPr/>
        </p:nvSpPr>
        <p:spPr bwMode="auto">
          <a:xfrm>
            <a:off x="518411" y="2529766"/>
            <a:ext cx="2374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2000" dirty="0">
                <a:solidFill>
                  <a:schemeClr val="bg1"/>
                </a:solidFill>
                <a:latin typeface="Broadway" panose="04040905080B02020502" pitchFamily="82" charset="0"/>
                <a:ea typeface="Adobe 宋体 Std L" pitchFamily="2" charset="-122"/>
                <a:sym typeface="方正兰亭细黑_GBK" charset="-122"/>
              </a:rPr>
              <a:t>Contents</a:t>
            </a:r>
          </a:p>
        </p:txBody>
      </p:sp>
      <p:sp>
        <p:nvSpPr>
          <p:cNvPr id="6" name="文本框 13">
            <a:extLst>
              <a:ext uri="{FF2B5EF4-FFF2-40B4-BE49-F238E27FC236}">
                <a16:creationId xmlns:a16="http://schemas.microsoft.com/office/drawing/2014/main" id="{266F1932-BC0A-40DD-BF3F-A5853D4B0FEC}"/>
              </a:ext>
            </a:extLst>
          </p:cNvPr>
          <p:cNvSpPr>
            <a:spLocks noChangeArrowheads="1"/>
          </p:cNvSpPr>
          <p:nvPr/>
        </p:nvSpPr>
        <p:spPr bwMode="auto">
          <a:xfrm>
            <a:off x="518411" y="1643941"/>
            <a:ext cx="23749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5000" b="1" dirty="0">
                <a:solidFill>
                  <a:schemeClr val="bg1"/>
                </a:solidFill>
                <a:latin typeface="方正兰亭粗黑_GBK" charset="-122"/>
                <a:ea typeface="微软雅黑" panose="020B0503020204020204" pitchFamily="34" charset="-122"/>
              </a:rPr>
              <a:t>目录</a:t>
            </a:r>
          </a:p>
        </p:txBody>
      </p:sp>
      <p:sp>
        <p:nvSpPr>
          <p:cNvPr id="7" name="矩形 15">
            <a:extLst>
              <a:ext uri="{FF2B5EF4-FFF2-40B4-BE49-F238E27FC236}">
                <a16:creationId xmlns:a16="http://schemas.microsoft.com/office/drawing/2014/main" id="{B88EC803-7646-433E-83EF-7FCE29571F82}"/>
              </a:ext>
            </a:extLst>
          </p:cNvPr>
          <p:cNvSpPr>
            <a:spLocks noChangeArrowheads="1"/>
          </p:cNvSpPr>
          <p:nvPr/>
        </p:nvSpPr>
        <p:spPr bwMode="auto">
          <a:xfrm flipH="1">
            <a:off x="2905597" y="-1"/>
            <a:ext cx="118200" cy="6858001"/>
          </a:xfrm>
          <a:prstGeom prst="rect">
            <a:avLst/>
          </a:prstGeom>
          <a:solidFill>
            <a:schemeClr val="bg1"/>
          </a:solidFill>
          <a:ln w="12700" cap="flat" cmpd="sng">
            <a:noFill/>
            <a:bevel/>
            <a:headEnd/>
            <a:tailEnd/>
          </a:ln>
        </p:spPr>
        <p:txBody>
          <a:bodyPr anchor="ctr"/>
          <a:lstStyle/>
          <a:p>
            <a:pPr algn="ctr"/>
            <a:endParaRPr lang="zh-CN" altLang="zh-CN">
              <a:solidFill>
                <a:srgbClr val="ADDB7B"/>
              </a:solidFill>
              <a:latin typeface="方正兰亭粗黑_GBK" charset="-122"/>
              <a:ea typeface="方正兰亭粗黑_GBK" charset="-122"/>
            </a:endParaRPr>
          </a:p>
        </p:txBody>
      </p:sp>
      <p:grpSp>
        <p:nvGrpSpPr>
          <p:cNvPr id="2" name="组合 1">
            <a:extLst>
              <a:ext uri="{FF2B5EF4-FFF2-40B4-BE49-F238E27FC236}">
                <a16:creationId xmlns:a16="http://schemas.microsoft.com/office/drawing/2014/main" id="{F74276D2-15F5-4CBE-AB80-DE8457A18281}"/>
              </a:ext>
            </a:extLst>
          </p:cNvPr>
          <p:cNvGrpSpPr/>
          <p:nvPr/>
        </p:nvGrpSpPr>
        <p:grpSpPr>
          <a:xfrm>
            <a:off x="3613302" y="1727175"/>
            <a:ext cx="2801564" cy="3617147"/>
            <a:chOff x="3613302" y="1727175"/>
            <a:chExt cx="2801564" cy="3617147"/>
          </a:xfrm>
        </p:grpSpPr>
        <p:sp>
          <p:nvSpPr>
            <p:cNvPr id="8" name="TextBox 5">
              <a:extLst>
                <a:ext uri="{FF2B5EF4-FFF2-40B4-BE49-F238E27FC236}">
                  <a16:creationId xmlns:a16="http://schemas.microsoft.com/office/drawing/2014/main" id="{1EB82BFF-5C7E-4838-BBA4-82C1CDA265E4}"/>
                </a:ext>
              </a:extLst>
            </p:cNvPr>
            <p:cNvSpPr>
              <a:spLocks noChangeArrowheads="1"/>
            </p:cNvSpPr>
            <p:nvPr/>
          </p:nvSpPr>
          <p:spPr bwMode="auto">
            <a:xfrm>
              <a:off x="3613302" y="3158040"/>
              <a:ext cx="2696871" cy="27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r>
                <a:rPr lang="zh-CN" altLang="zh-CN" dirty="0">
                  <a:solidFill>
                    <a:srgbClr val="3E3D4F"/>
                  </a:solidFill>
                  <a:latin typeface="Impact" panose="020B0806030902050204" pitchFamily="34" charset="0"/>
                  <a:ea typeface="微软雅黑" panose="020B0503020204020204" pitchFamily="34" charset="-122"/>
                  <a:sym typeface="Impact" panose="020B0806030902050204" pitchFamily="34" charset="0"/>
                </a:rPr>
                <a:t>04 </a:t>
              </a:r>
              <a:r>
                <a:rPr lang="zh-CN" altLang="zh-CN" b="1" dirty="0">
                  <a:solidFill>
                    <a:srgbClr val="3E3D4F"/>
                  </a:solidFill>
                  <a:latin typeface="Impact" panose="020B0806030902050204" pitchFamily="34" charset="0"/>
                  <a:ea typeface="微软雅黑" panose="020B0503020204020204" pitchFamily="34" charset="-122"/>
                  <a:sym typeface="Impact" panose="020B0806030902050204" pitchFamily="34" charset="0"/>
                </a:rPr>
                <a:t>   </a:t>
              </a:r>
              <a:r>
                <a:rPr lang="zh-CN" altLang="en-US" b="1" dirty="0">
                  <a:solidFill>
                    <a:srgbClr val="3E3D4F"/>
                  </a:solidFill>
                  <a:latin typeface="微软雅黑" panose="020B0503020204020204" pitchFamily="34" charset="-122"/>
                  <a:ea typeface="微软雅黑" panose="020B0503020204020204" pitchFamily="34" charset="-122"/>
                  <a:sym typeface="微软雅黑" panose="020B0503020204020204" pitchFamily="34" charset="-122"/>
                </a:rPr>
                <a:t>主题背景研究</a:t>
              </a:r>
              <a:endParaRPr lang="zh-CN" altLang="zh-CN" b="1" dirty="0">
                <a:solidFill>
                  <a:srgbClr val="3E3D4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6">
              <a:extLst>
                <a:ext uri="{FF2B5EF4-FFF2-40B4-BE49-F238E27FC236}">
                  <a16:creationId xmlns:a16="http://schemas.microsoft.com/office/drawing/2014/main" id="{B04A4A61-43C2-4617-806D-C576B21A8CDB}"/>
                </a:ext>
              </a:extLst>
            </p:cNvPr>
            <p:cNvSpPr>
              <a:spLocks noChangeArrowheads="1"/>
            </p:cNvSpPr>
            <p:nvPr/>
          </p:nvSpPr>
          <p:spPr bwMode="auto">
            <a:xfrm>
              <a:off x="3613302" y="1727175"/>
              <a:ext cx="28015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r>
                <a:rPr lang="zh-CN" altLang="zh-CN" dirty="0">
                  <a:solidFill>
                    <a:srgbClr val="3E3D4F"/>
                  </a:solidFill>
                  <a:latin typeface="Impact" panose="020B0806030902050204" pitchFamily="34" charset="0"/>
                  <a:ea typeface="微软雅黑" panose="020B0503020204020204" pitchFamily="34" charset="-122"/>
                  <a:sym typeface="Impact" panose="020B0806030902050204" pitchFamily="34" charset="0"/>
                </a:rPr>
                <a:t>01 </a:t>
              </a:r>
              <a:r>
                <a:rPr lang="zh-CN" altLang="zh-CN" b="1" dirty="0">
                  <a:solidFill>
                    <a:srgbClr val="3E3D4F"/>
                  </a:solidFill>
                  <a:latin typeface="Impact" panose="020B0806030902050204" pitchFamily="34" charset="0"/>
                  <a:ea typeface="微软雅黑" panose="020B0503020204020204" pitchFamily="34" charset="-122"/>
                  <a:sym typeface="Impact" panose="020B0806030902050204" pitchFamily="34" charset="0"/>
                </a:rPr>
                <a:t>   </a:t>
              </a:r>
              <a:r>
                <a:rPr lang="en-US" altLang="zh-CN" b="1" dirty="0">
                  <a:solidFill>
                    <a:srgbClr val="3E3D4F"/>
                  </a:solidFill>
                  <a:latin typeface="微软雅黑" panose="020B0503020204020204" pitchFamily="34" charset="-122"/>
                  <a:ea typeface="微软雅黑" panose="020B0503020204020204" pitchFamily="34" charset="-122"/>
                  <a:sym typeface="微软雅黑" panose="020B0503020204020204" pitchFamily="34" charset="-122"/>
                </a:rPr>
                <a:t>STEAM</a:t>
              </a:r>
              <a:r>
                <a:rPr lang="zh-CN" altLang="en-US" b="1" dirty="0">
                  <a:solidFill>
                    <a:srgbClr val="3E3D4F"/>
                  </a:solidFill>
                  <a:latin typeface="微软雅黑" panose="020B0503020204020204" pitchFamily="34" charset="-122"/>
                  <a:ea typeface="微软雅黑" panose="020B0503020204020204" pitchFamily="34" charset="-122"/>
                  <a:sym typeface="微软雅黑" panose="020B0503020204020204" pitchFamily="34" charset="-122"/>
                </a:rPr>
                <a:t>介绍</a:t>
              </a:r>
              <a:endParaRPr lang="zh-CN" altLang="zh-CN" b="1" dirty="0">
                <a:solidFill>
                  <a:srgbClr val="3E3D4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TextBox 10">
              <a:extLst>
                <a:ext uri="{FF2B5EF4-FFF2-40B4-BE49-F238E27FC236}">
                  <a16:creationId xmlns:a16="http://schemas.microsoft.com/office/drawing/2014/main" id="{9357E820-87E5-4E82-86DF-08BF059500A6}"/>
                </a:ext>
              </a:extLst>
            </p:cNvPr>
            <p:cNvSpPr>
              <a:spLocks noChangeArrowheads="1"/>
            </p:cNvSpPr>
            <p:nvPr/>
          </p:nvSpPr>
          <p:spPr bwMode="auto">
            <a:xfrm>
              <a:off x="3613302" y="2204130"/>
              <a:ext cx="20419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r>
                <a:rPr lang="zh-CN" altLang="zh-CN" dirty="0">
                  <a:solidFill>
                    <a:srgbClr val="3E3D4F"/>
                  </a:solidFill>
                  <a:latin typeface="Impact" panose="020B0806030902050204" pitchFamily="34" charset="0"/>
                  <a:ea typeface="微软雅黑" panose="020B0503020204020204" pitchFamily="34" charset="-122"/>
                  <a:sym typeface="Impact" panose="020B0806030902050204" pitchFamily="34" charset="0"/>
                </a:rPr>
                <a:t>02</a:t>
              </a:r>
              <a:r>
                <a:rPr lang="zh-CN" altLang="zh-CN" b="1" dirty="0">
                  <a:solidFill>
                    <a:srgbClr val="3E3D4F"/>
                  </a:solidFill>
                  <a:latin typeface="Impact" panose="020B0806030902050204" pitchFamily="34" charset="0"/>
                  <a:ea typeface="微软雅黑" panose="020B0503020204020204" pitchFamily="34" charset="-122"/>
                  <a:sym typeface="Impact" panose="020B0806030902050204" pitchFamily="34" charset="0"/>
                </a:rPr>
                <a:t>    </a:t>
              </a:r>
              <a:r>
                <a:rPr lang="zh-CN" altLang="en-US" b="1" dirty="0">
                  <a:solidFill>
                    <a:srgbClr val="3E3D4F"/>
                  </a:solidFill>
                  <a:latin typeface="微软雅黑" panose="020B0503020204020204" pitchFamily="34" charset="-122"/>
                  <a:ea typeface="微软雅黑" panose="020B0503020204020204" pitchFamily="34" charset="-122"/>
                  <a:sym typeface="微软雅黑" panose="020B0503020204020204" pitchFamily="34" charset="-122"/>
                </a:rPr>
                <a:t>安全小贴士</a:t>
              </a:r>
              <a:endParaRPr lang="zh-CN" altLang="zh-CN" b="1" dirty="0">
                <a:solidFill>
                  <a:srgbClr val="3E3D4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extBox 11">
              <a:extLst>
                <a:ext uri="{FF2B5EF4-FFF2-40B4-BE49-F238E27FC236}">
                  <a16:creationId xmlns:a16="http://schemas.microsoft.com/office/drawing/2014/main" id="{914F3840-F52E-44CD-ABA6-D726AAD648DB}"/>
                </a:ext>
              </a:extLst>
            </p:cNvPr>
            <p:cNvSpPr>
              <a:spLocks noChangeArrowheads="1"/>
            </p:cNvSpPr>
            <p:nvPr/>
          </p:nvSpPr>
          <p:spPr bwMode="auto">
            <a:xfrm>
              <a:off x="3613302" y="2681085"/>
              <a:ext cx="26968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r>
                <a:rPr lang="zh-CN" altLang="zh-CN" dirty="0">
                  <a:solidFill>
                    <a:srgbClr val="3E3D4F"/>
                  </a:solidFill>
                  <a:latin typeface="Impact" panose="020B0806030902050204" pitchFamily="34" charset="0"/>
                  <a:ea typeface="微软雅黑" panose="020B0503020204020204" pitchFamily="34" charset="-122"/>
                  <a:sym typeface="Impact" panose="020B0806030902050204" pitchFamily="34" charset="0"/>
                </a:rPr>
                <a:t>03</a:t>
              </a:r>
              <a:r>
                <a:rPr lang="zh-CN" altLang="zh-CN" b="1" dirty="0">
                  <a:solidFill>
                    <a:srgbClr val="3E3D4F"/>
                  </a:solidFill>
                  <a:latin typeface="Impact" panose="020B0806030902050204" pitchFamily="34" charset="0"/>
                  <a:ea typeface="微软雅黑" panose="020B0503020204020204" pitchFamily="34" charset="-122"/>
                  <a:sym typeface="Impact" panose="020B0806030902050204" pitchFamily="34" charset="0"/>
                </a:rPr>
                <a:t>    </a:t>
              </a:r>
              <a:r>
                <a:rPr lang="zh-CN" altLang="en-US" b="1" dirty="0">
                  <a:solidFill>
                    <a:srgbClr val="3E3D4F"/>
                  </a:solidFill>
                  <a:latin typeface="微软雅黑" panose="020B0503020204020204" pitchFamily="34" charset="-122"/>
                  <a:ea typeface="微软雅黑" panose="020B0503020204020204" pitchFamily="34" charset="-122"/>
                  <a:sym typeface="微软雅黑" panose="020B0503020204020204" pitchFamily="34" charset="-122"/>
                </a:rPr>
                <a:t>生成研究主题</a:t>
              </a:r>
              <a:endParaRPr lang="zh-CN" altLang="zh-CN" b="1" dirty="0">
                <a:solidFill>
                  <a:srgbClr val="3E3D4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5">
              <a:extLst>
                <a:ext uri="{FF2B5EF4-FFF2-40B4-BE49-F238E27FC236}">
                  <a16:creationId xmlns:a16="http://schemas.microsoft.com/office/drawing/2014/main" id="{7CFD80CD-7101-40BA-8B0C-B5E7A86BBDAF}"/>
                </a:ext>
              </a:extLst>
            </p:cNvPr>
            <p:cNvSpPr>
              <a:spLocks noChangeArrowheads="1"/>
            </p:cNvSpPr>
            <p:nvPr/>
          </p:nvSpPr>
          <p:spPr bwMode="auto">
            <a:xfrm>
              <a:off x="3613302" y="3644129"/>
              <a:ext cx="25523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r>
                <a:rPr lang="zh-CN" altLang="zh-CN" dirty="0">
                  <a:solidFill>
                    <a:srgbClr val="3E3D4F"/>
                  </a:solidFill>
                  <a:latin typeface="Impact" panose="020B0806030902050204" pitchFamily="34" charset="0"/>
                  <a:ea typeface="微软雅黑" panose="020B0503020204020204" pitchFamily="34" charset="-122"/>
                  <a:sym typeface="Impact" panose="020B0806030902050204" pitchFamily="34" charset="0"/>
                </a:rPr>
                <a:t>05</a:t>
              </a:r>
              <a:r>
                <a:rPr lang="zh-CN" altLang="zh-CN" b="1" dirty="0">
                  <a:solidFill>
                    <a:srgbClr val="3E3D4F"/>
                  </a:solidFill>
                  <a:latin typeface="Impact" panose="020B0806030902050204" pitchFamily="34" charset="0"/>
                  <a:ea typeface="微软雅黑" panose="020B0503020204020204" pitchFamily="34" charset="-122"/>
                  <a:sym typeface="Impact" panose="020B0806030902050204" pitchFamily="34" charset="0"/>
                </a:rPr>
                <a:t>    </a:t>
              </a:r>
              <a:r>
                <a:rPr lang="zh-CN" altLang="en-US" b="1" dirty="0">
                  <a:solidFill>
                    <a:srgbClr val="3E3D4F"/>
                  </a:solidFill>
                  <a:latin typeface="Impact" panose="020B0806030902050204" pitchFamily="34" charset="0"/>
                  <a:ea typeface="微软雅黑" panose="020B0503020204020204" pitchFamily="34" charset="-122"/>
                  <a:sym typeface="Impact" panose="020B0806030902050204" pitchFamily="34" charset="0"/>
                </a:rPr>
                <a:t>设计与制作</a:t>
              </a:r>
              <a:endParaRPr lang="zh-CN" altLang="zh-CN" b="1" dirty="0">
                <a:solidFill>
                  <a:srgbClr val="3E3D4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TextBox 6">
              <a:extLst>
                <a:ext uri="{FF2B5EF4-FFF2-40B4-BE49-F238E27FC236}">
                  <a16:creationId xmlns:a16="http://schemas.microsoft.com/office/drawing/2014/main" id="{D64FEF72-0BC6-4351-B27C-545754F4287F}"/>
                </a:ext>
              </a:extLst>
            </p:cNvPr>
            <p:cNvSpPr>
              <a:spLocks noChangeArrowheads="1"/>
            </p:cNvSpPr>
            <p:nvPr/>
          </p:nvSpPr>
          <p:spPr bwMode="auto">
            <a:xfrm>
              <a:off x="3613302" y="4113411"/>
              <a:ext cx="25070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r>
                <a:rPr lang="zh-CN" altLang="zh-CN" dirty="0">
                  <a:solidFill>
                    <a:srgbClr val="3E3D4F"/>
                  </a:solidFill>
                  <a:latin typeface="Impact" panose="020B0806030902050204" pitchFamily="34" charset="0"/>
                  <a:ea typeface="微软雅黑" panose="020B0503020204020204" pitchFamily="34" charset="-122"/>
                  <a:sym typeface="Impact" panose="020B0806030902050204" pitchFamily="34" charset="0"/>
                </a:rPr>
                <a:t>0</a:t>
              </a:r>
              <a:r>
                <a:rPr lang="en-US" altLang="zh-CN" dirty="0">
                  <a:solidFill>
                    <a:srgbClr val="3E3D4F"/>
                  </a:solidFill>
                  <a:latin typeface="Impact" panose="020B0806030902050204" pitchFamily="34" charset="0"/>
                  <a:ea typeface="微软雅黑" panose="020B0503020204020204" pitchFamily="34" charset="-122"/>
                  <a:sym typeface="Impact" panose="020B0806030902050204" pitchFamily="34" charset="0"/>
                </a:rPr>
                <a:t>6</a:t>
              </a:r>
              <a:r>
                <a:rPr lang="zh-CN" altLang="zh-CN" dirty="0">
                  <a:solidFill>
                    <a:srgbClr val="3E3D4F"/>
                  </a:solidFill>
                  <a:latin typeface="Impact" panose="020B0806030902050204" pitchFamily="34" charset="0"/>
                  <a:ea typeface="微软雅黑" panose="020B0503020204020204" pitchFamily="34" charset="-122"/>
                  <a:sym typeface="Impact" panose="020B0806030902050204" pitchFamily="34" charset="0"/>
                </a:rPr>
                <a:t>   </a:t>
              </a:r>
              <a:r>
                <a:rPr lang="en-US" altLang="zh-CN" dirty="0">
                  <a:solidFill>
                    <a:srgbClr val="3E3D4F"/>
                  </a:solidFill>
                  <a:latin typeface="Impact" panose="020B0806030902050204" pitchFamily="34" charset="0"/>
                  <a:ea typeface="微软雅黑" panose="020B0503020204020204" pitchFamily="34" charset="-122"/>
                  <a:sym typeface="Impact" panose="020B0806030902050204" pitchFamily="34" charset="0"/>
                </a:rPr>
                <a:t> </a:t>
              </a:r>
              <a:r>
                <a:rPr lang="zh-CN" altLang="en-US" b="1" dirty="0">
                  <a:solidFill>
                    <a:srgbClr val="3E3D4F"/>
                  </a:solidFill>
                  <a:latin typeface="微软雅黑" panose="020B0503020204020204" pitchFamily="34" charset="-122"/>
                  <a:ea typeface="微软雅黑" panose="020B0503020204020204" pitchFamily="34" charset="-122"/>
                  <a:sym typeface="微软雅黑" panose="020B0503020204020204" pitchFamily="34" charset="-122"/>
                </a:rPr>
                <a:t>测试与完善</a:t>
              </a:r>
              <a:endParaRPr lang="zh-CN" altLang="zh-CN" b="1" dirty="0">
                <a:solidFill>
                  <a:srgbClr val="3E3D4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TextBox 10">
              <a:extLst>
                <a:ext uri="{FF2B5EF4-FFF2-40B4-BE49-F238E27FC236}">
                  <a16:creationId xmlns:a16="http://schemas.microsoft.com/office/drawing/2014/main" id="{3DAA89DA-7E51-4803-833F-1C0B2AD25B16}"/>
                </a:ext>
              </a:extLst>
            </p:cNvPr>
            <p:cNvSpPr>
              <a:spLocks noChangeArrowheads="1"/>
            </p:cNvSpPr>
            <p:nvPr/>
          </p:nvSpPr>
          <p:spPr bwMode="auto">
            <a:xfrm>
              <a:off x="3613302" y="4590366"/>
              <a:ext cx="26705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r>
                <a:rPr lang="zh-CN" altLang="zh-CN" dirty="0">
                  <a:solidFill>
                    <a:srgbClr val="3E3D4F"/>
                  </a:solidFill>
                  <a:latin typeface="Impact" panose="020B0806030902050204" pitchFamily="34" charset="0"/>
                  <a:ea typeface="微软雅黑" panose="020B0503020204020204" pitchFamily="34" charset="-122"/>
                  <a:sym typeface="Impact" panose="020B0806030902050204" pitchFamily="34" charset="0"/>
                </a:rPr>
                <a:t>0</a:t>
              </a:r>
              <a:r>
                <a:rPr lang="en-US" altLang="zh-CN" dirty="0">
                  <a:solidFill>
                    <a:srgbClr val="3E3D4F"/>
                  </a:solidFill>
                  <a:latin typeface="Impact" panose="020B0806030902050204" pitchFamily="34" charset="0"/>
                  <a:ea typeface="微软雅黑" panose="020B0503020204020204" pitchFamily="34" charset="-122"/>
                  <a:sym typeface="Impact" panose="020B0806030902050204" pitchFamily="34" charset="0"/>
                </a:rPr>
                <a:t>7 </a:t>
              </a:r>
              <a:r>
                <a:rPr lang="zh-CN" altLang="zh-CN" dirty="0">
                  <a:solidFill>
                    <a:srgbClr val="3E3D4F"/>
                  </a:solidFill>
                  <a:latin typeface="Impact" panose="020B0806030902050204" pitchFamily="34" charset="0"/>
                  <a:ea typeface="微软雅黑" panose="020B0503020204020204" pitchFamily="34" charset="-122"/>
                  <a:sym typeface="Impact" panose="020B0806030902050204" pitchFamily="34" charset="0"/>
                </a:rPr>
                <a:t>  </a:t>
              </a:r>
              <a:r>
                <a:rPr lang="en-US" altLang="zh-CN" dirty="0">
                  <a:solidFill>
                    <a:srgbClr val="3E3D4F"/>
                  </a:solidFill>
                  <a:latin typeface="Impact" panose="020B0806030902050204" pitchFamily="34" charset="0"/>
                  <a:ea typeface="微软雅黑" panose="020B0503020204020204" pitchFamily="34" charset="-122"/>
                  <a:sym typeface="Impact" panose="020B0806030902050204" pitchFamily="34" charset="0"/>
                </a:rPr>
                <a:t> </a:t>
              </a:r>
              <a:r>
                <a:rPr lang="zh-CN" altLang="en-US" b="1" dirty="0">
                  <a:solidFill>
                    <a:srgbClr val="3E3D4F"/>
                  </a:solidFill>
                  <a:latin typeface="微软雅黑" panose="020B0503020204020204" pitchFamily="34" charset="-122"/>
                  <a:ea typeface="微软雅黑" panose="020B0503020204020204" pitchFamily="34" charset="-122"/>
                  <a:sym typeface="微软雅黑" panose="020B0503020204020204" pitchFamily="34" charset="-122"/>
                </a:rPr>
                <a:t>展示与分享</a:t>
              </a:r>
              <a:endParaRPr lang="zh-CN" altLang="zh-CN" b="1" dirty="0">
                <a:solidFill>
                  <a:srgbClr val="3E3D4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TextBox 11">
              <a:extLst>
                <a:ext uri="{FF2B5EF4-FFF2-40B4-BE49-F238E27FC236}">
                  <a16:creationId xmlns:a16="http://schemas.microsoft.com/office/drawing/2014/main" id="{79A9C13B-9409-4217-89E8-DCA92B4AD685}"/>
                </a:ext>
              </a:extLst>
            </p:cNvPr>
            <p:cNvSpPr>
              <a:spLocks noChangeArrowheads="1"/>
            </p:cNvSpPr>
            <p:nvPr/>
          </p:nvSpPr>
          <p:spPr bwMode="auto">
            <a:xfrm>
              <a:off x="3613302" y="5067323"/>
              <a:ext cx="26845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r>
                <a:rPr lang="zh-CN" altLang="zh-CN" dirty="0">
                  <a:solidFill>
                    <a:srgbClr val="3E3D4F"/>
                  </a:solidFill>
                  <a:latin typeface="Impact" panose="020B0806030902050204" pitchFamily="34" charset="0"/>
                  <a:ea typeface="微软雅黑" panose="020B0503020204020204" pitchFamily="34" charset="-122"/>
                  <a:sym typeface="Impact" panose="020B0806030902050204" pitchFamily="34" charset="0"/>
                </a:rPr>
                <a:t>0</a:t>
              </a:r>
              <a:r>
                <a:rPr lang="en-US" altLang="zh-CN" dirty="0">
                  <a:solidFill>
                    <a:srgbClr val="3E3D4F"/>
                  </a:solidFill>
                  <a:latin typeface="Impact" panose="020B0806030902050204" pitchFamily="34" charset="0"/>
                  <a:ea typeface="微软雅黑" panose="020B0503020204020204" pitchFamily="34" charset="-122"/>
                  <a:sym typeface="Impact" panose="020B0806030902050204" pitchFamily="34" charset="0"/>
                </a:rPr>
                <a:t>8    </a:t>
              </a:r>
              <a:r>
                <a:rPr lang="zh-CN" altLang="en-US" b="1" dirty="0">
                  <a:solidFill>
                    <a:srgbClr val="3E3D4F"/>
                  </a:solidFill>
                  <a:latin typeface="微软雅黑" panose="020B0503020204020204" pitchFamily="34" charset="-122"/>
                  <a:ea typeface="微软雅黑" panose="020B0503020204020204" pitchFamily="34" charset="-122"/>
                  <a:sym typeface="微软雅黑" panose="020B0503020204020204" pitchFamily="34" charset="-122"/>
                </a:rPr>
                <a:t>思考与评价</a:t>
              </a:r>
              <a:endParaRPr lang="zh-CN" altLang="zh-CN" b="1" dirty="0">
                <a:solidFill>
                  <a:srgbClr val="3E3D4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2480215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3" name="1 Título">
            <a:extLst>
              <a:ext uri="{FF2B5EF4-FFF2-40B4-BE49-F238E27FC236}">
                <a16:creationId xmlns:a16="http://schemas.microsoft.com/office/drawing/2014/main" id="{D2A90D57-D4D6-4FCD-956D-8B8750D2E724}"/>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1</a:t>
            </a:r>
            <a:endParaRPr lang="zh-CN" altLang="en-US" sz="1600" b="1" dirty="0">
              <a:solidFill>
                <a:schemeClr val="tx1">
                  <a:lumMod val="65000"/>
                  <a:lumOff val="35000"/>
                </a:schemeClr>
              </a:solidFill>
            </a:endParaRPr>
          </a:p>
        </p:txBody>
      </p:sp>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105578"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1 Straight light </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1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勇往直前的光</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 name="矩形 2">
            <a:extLst>
              <a:ext uri="{FF2B5EF4-FFF2-40B4-BE49-F238E27FC236}">
                <a16:creationId xmlns:a16="http://schemas.microsoft.com/office/drawing/2014/main" id="{7AA37F9A-1ED0-4FD5-8B50-82BC255A5E97}"/>
              </a:ext>
            </a:extLst>
          </p:cNvPr>
          <p:cNvSpPr/>
          <p:nvPr/>
        </p:nvSpPr>
        <p:spPr>
          <a:xfrm>
            <a:off x="72964" y="1056509"/>
            <a:ext cx="6562847" cy="581057"/>
          </a:xfrm>
          <a:prstGeom prst="rect">
            <a:avLst/>
          </a:prstGeom>
        </p:spPr>
        <p:txBody>
          <a:bodyPr wrap="square">
            <a:spAutoFit/>
          </a:bodyPr>
          <a:lstStyle/>
          <a:p>
            <a:pPr indent="304800" algn="just">
              <a:lnSpc>
                <a:spcPct val="150000"/>
              </a:lnSpc>
              <a:spcAft>
                <a:spcPts val="0"/>
              </a:spcAft>
            </a:pPr>
            <a:r>
              <a:rPr lang="zh-CN" altLang="zh-CN"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还有什么现象可以证明光是沿直线传播的？</a:t>
            </a:r>
          </a:p>
        </p:txBody>
      </p:sp>
      <p:pic>
        <p:nvPicPr>
          <p:cNvPr id="16" name="图片 15" descr="图片包含 室内, 墙壁, 餐桌&#10;&#10;已生成极高可信度的说明">
            <a:extLst>
              <a:ext uri="{FF2B5EF4-FFF2-40B4-BE49-F238E27FC236}">
                <a16:creationId xmlns:a16="http://schemas.microsoft.com/office/drawing/2014/main" id="{12125125-3EBC-4C2B-9F45-5D13A20D2C0A}"/>
              </a:ext>
            </a:extLst>
          </p:cNvPr>
          <p:cNvPicPr>
            <a:picLocks noChangeAspect="1"/>
          </p:cNvPicPr>
          <p:nvPr/>
        </p:nvPicPr>
        <p:blipFill rotWithShape="1">
          <a:blip r:embed="rId9">
            <a:extLst>
              <a:ext uri="{28A0092B-C50C-407E-A947-70E740481C1C}">
                <a14:useLocalDpi xmlns:a14="http://schemas.microsoft.com/office/drawing/2010/main" val="0"/>
              </a:ext>
            </a:extLst>
          </a:blip>
          <a:srcRect b="5876"/>
          <a:stretch/>
        </p:blipFill>
        <p:spPr>
          <a:xfrm>
            <a:off x="396000" y="1727142"/>
            <a:ext cx="5671324" cy="3706352"/>
          </a:xfrm>
          <a:prstGeom prst="rect">
            <a:avLst/>
          </a:prstGeom>
        </p:spPr>
      </p:pic>
      <p:sp>
        <p:nvSpPr>
          <p:cNvPr id="2" name="文本框 1">
            <a:extLst>
              <a:ext uri="{FF2B5EF4-FFF2-40B4-BE49-F238E27FC236}">
                <a16:creationId xmlns:a16="http://schemas.microsoft.com/office/drawing/2014/main" id="{49C4F46A-C796-4C1F-9928-BCF331E5ECED}"/>
              </a:ext>
            </a:extLst>
          </p:cNvPr>
          <p:cNvSpPr txBox="1"/>
          <p:nvPr/>
        </p:nvSpPr>
        <p:spPr>
          <a:xfrm>
            <a:off x="6404993" y="2966738"/>
            <a:ext cx="2236510" cy="584775"/>
          </a:xfrm>
          <a:prstGeom prst="rect">
            <a:avLst/>
          </a:prstGeom>
          <a:noFill/>
        </p:spPr>
        <p:txBody>
          <a:bodyPr wrap="none" rtlCol="0">
            <a:spAutoFit/>
          </a:bodyPr>
          <a:lstStyle/>
          <a:p>
            <a:r>
              <a:rPr lang="zh-CN" altLang="en-US" sz="3200" dirty="0">
                <a:latin typeface="隶书" panose="02010509060101010101" pitchFamily="49" charset="-122"/>
                <a:ea typeface="隶书" panose="02010509060101010101" pitchFamily="49" charset="-122"/>
              </a:rPr>
              <a:t>皮影戏表演</a:t>
            </a:r>
          </a:p>
        </p:txBody>
      </p:sp>
    </p:spTree>
    <p:extLst>
      <p:ext uri="{BB962C8B-B14F-4D97-AF65-F5344CB8AC3E}">
        <p14:creationId xmlns:p14="http://schemas.microsoft.com/office/powerpoint/2010/main" val="620156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3" name="1 Título">
            <a:extLst>
              <a:ext uri="{FF2B5EF4-FFF2-40B4-BE49-F238E27FC236}">
                <a16:creationId xmlns:a16="http://schemas.microsoft.com/office/drawing/2014/main" id="{D2A90D57-D4D6-4FCD-956D-8B8750D2E724}"/>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1</a:t>
            </a:r>
            <a:endParaRPr lang="zh-CN" altLang="en-US" sz="1600" b="1" dirty="0">
              <a:solidFill>
                <a:schemeClr val="tx1">
                  <a:lumMod val="65000"/>
                  <a:lumOff val="35000"/>
                </a:schemeClr>
              </a:solidFill>
            </a:endParaRPr>
          </a:p>
        </p:txBody>
      </p:sp>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105578"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1 Straight light </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1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勇往直前的光</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 name="矩形 2">
            <a:extLst>
              <a:ext uri="{FF2B5EF4-FFF2-40B4-BE49-F238E27FC236}">
                <a16:creationId xmlns:a16="http://schemas.microsoft.com/office/drawing/2014/main" id="{7AA37F9A-1ED0-4FD5-8B50-82BC255A5E97}"/>
              </a:ext>
            </a:extLst>
          </p:cNvPr>
          <p:cNvSpPr/>
          <p:nvPr/>
        </p:nvSpPr>
        <p:spPr>
          <a:xfrm>
            <a:off x="72964" y="1056509"/>
            <a:ext cx="6562847" cy="581057"/>
          </a:xfrm>
          <a:prstGeom prst="rect">
            <a:avLst/>
          </a:prstGeom>
        </p:spPr>
        <p:txBody>
          <a:bodyPr wrap="square">
            <a:spAutoFit/>
          </a:bodyPr>
          <a:lstStyle/>
          <a:p>
            <a:pPr indent="304800" algn="just">
              <a:lnSpc>
                <a:spcPct val="150000"/>
              </a:lnSpc>
              <a:spcAft>
                <a:spcPts val="0"/>
              </a:spcAft>
            </a:pPr>
            <a:r>
              <a:rPr lang="zh-CN" altLang="zh-CN"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还有什么现象可以证明光是沿直线传播的？</a:t>
            </a:r>
          </a:p>
        </p:txBody>
      </p:sp>
      <p:sp>
        <p:nvSpPr>
          <p:cNvPr id="2" name="文本框 1">
            <a:extLst>
              <a:ext uri="{FF2B5EF4-FFF2-40B4-BE49-F238E27FC236}">
                <a16:creationId xmlns:a16="http://schemas.microsoft.com/office/drawing/2014/main" id="{49C4F46A-C796-4C1F-9928-BCF331E5ECED}"/>
              </a:ext>
            </a:extLst>
          </p:cNvPr>
          <p:cNvSpPr txBox="1"/>
          <p:nvPr/>
        </p:nvSpPr>
        <p:spPr>
          <a:xfrm>
            <a:off x="6554977" y="3006558"/>
            <a:ext cx="1826141" cy="584775"/>
          </a:xfrm>
          <a:prstGeom prst="rect">
            <a:avLst/>
          </a:prstGeom>
          <a:noFill/>
        </p:spPr>
        <p:txBody>
          <a:bodyPr wrap="none" rtlCol="0">
            <a:spAutoFit/>
          </a:bodyPr>
          <a:lstStyle/>
          <a:p>
            <a:r>
              <a:rPr lang="zh-CN" altLang="en-US" sz="3200" dirty="0">
                <a:latin typeface="隶书" panose="02010509060101010101" pitchFamily="49" charset="-122"/>
                <a:ea typeface="隶书" panose="02010509060101010101" pitchFamily="49" charset="-122"/>
              </a:rPr>
              <a:t>阅兵列队</a:t>
            </a:r>
          </a:p>
        </p:txBody>
      </p:sp>
      <p:pic>
        <p:nvPicPr>
          <p:cNvPr id="20" name="图片 19" descr="图片包含 人员, 户外, 服装, 军装&#10;&#10;已生成极高可信度的说明">
            <a:extLst>
              <a:ext uri="{FF2B5EF4-FFF2-40B4-BE49-F238E27FC236}">
                <a16:creationId xmlns:a16="http://schemas.microsoft.com/office/drawing/2014/main" id="{524C975C-E5FD-4FD0-9855-91C41B3173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0789" y="1749174"/>
            <a:ext cx="5702764" cy="3684319"/>
          </a:xfrm>
          <a:prstGeom prst="rect">
            <a:avLst/>
          </a:prstGeom>
        </p:spPr>
      </p:pic>
    </p:spTree>
    <p:extLst>
      <p:ext uri="{BB962C8B-B14F-4D97-AF65-F5344CB8AC3E}">
        <p14:creationId xmlns:p14="http://schemas.microsoft.com/office/powerpoint/2010/main" val="1845277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3" name="1 Título">
            <a:extLst>
              <a:ext uri="{FF2B5EF4-FFF2-40B4-BE49-F238E27FC236}">
                <a16:creationId xmlns:a16="http://schemas.microsoft.com/office/drawing/2014/main" id="{D2A90D57-D4D6-4FCD-956D-8B8750D2E724}"/>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1</a:t>
            </a:r>
            <a:endParaRPr lang="zh-CN" altLang="en-US" sz="1600" b="1" dirty="0">
              <a:solidFill>
                <a:schemeClr val="tx1">
                  <a:lumMod val="65000"/>
                  <a:lumOff val="35000"/>
                </a:schemeClr>
              </a:solidFill>
            </a:endParaRPr>
          </a:p>
        </p:txBody>
      </p:sp>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105578"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1 Straight light </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1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勇往直前的光</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 name="矩形 2">
            <a:extLst>
              <a:ext uri="{FF2B5EF4-FFF2-40B4-BE49-F238E27FC236}">
                <a16:creationId xmlns:a16="http://schemas.microsoft.com/office/drawing/2014/main" id="{7AA37F9A-1ED0-4FD5-8B50-82BC255A5E97}"/>
              </a:ext>
            </a:extLst>
          </p:cNvPr>
          <p:cNvSpPr/>
          <p:nvPr/>
        </p:nvSpPr>
        <p:spPr>
          <a:xfrm>
            <a:off x="72964" y="1056509"/>
            <a:ext cx="6562847" cy="581057"/>
          </a:xfrm>
          <a:prstGeom prst="rect">
            <a:avLst/>
          </a:prstGeom>
        </p:spPr>
        <p:txBody>
          <a:bodyPr wrap="square">
            <a:spAutoFit/>
          </a:bodyPr>
          <a:lstStyle/>
          <a:p>
            <a:pPr indent="304800" algn="just">
              <a:lnSpc>
                <a:spcPct val="150000"/>
              </a:lnSpc>
              <a:spcAft>
                <a:spcPts val="0"/>
              </a:spcAft>
            </a:pPr>
            <a:r>
              <a:rPr lang="zh-CN" altLang="zh-CN"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还有什么现象可以证明光是沿直线传播的？</a:t>
            </a:r>
          </a:p>
        </p:txBody>
      </p:sp>
      <p:sp>
        <p:nvSpPr>
          <p:cNvPr id="2" name="文本框 1">
            <a:extLst>
              <a:ext uri="{FF2B5EF4-FFF2-40B4-BE49-F238E27FC236}">
                <a16:creationId xmlns:a16="http://schemas.microsoft.com/office/drawing/2014/main" id="{49C4F46A-C796-4C1F-9928-BCF331E5ECED}"/>
              </a:ext>
            </a:extLst>
          </p:cNvPr>
          <p:cNvSpPr txBox="1"/>
          <p:nvPr/>
        </p:nvSpPr>
        <p:spPr>
          <a:xfrm>
            <a:off x="7049604" y="3273504"/>
            <a:ext cx="1005403" cy="584775"/>
          </a:xfrm>
          <a:prstGeom prst="rect">
            <a:avLst/>
          </a:prstGeom>
          <a:noFill/>
        </p:spPr>
        <p:txBody>
          <a:bodyPr wrap="none" rtlCol="0">
            <a:spAutoFit/>
          </a:bodyPr>
          <a:lstStyle/>
          <a:p>
            <a:r>
              <a:rPr lang="zh-CN" altLang="en-US" sz="3200" dirty="0">
                <a:latin typeface="隶书" panose="02010509060101010101" pitchFamily="49" charset="-122"/>
                <a:ea typeface="隶书" panose="02010509060101010101" pitchFamily="49" charset="-122"/>
              </a:rPr>
              <a:t>月食</a:t>
            </a:r>
          </a:p>
        </p:txBody>
      </p:sp>
      <p:pic>
        <p:nvPicPr>
          <p:cNvPr id="28" name="图片 27" descr="图片包含 水, 中央, 房间&#10;&#10;已生成高可信度的说明">
            <a:extLst>
              <a:ext uri="{FF2B5EF4-FFF2-40B4-BE49-F238E27FC236}">
                <a16:creationId xmlns:a16="http://schemas.microsoft.com/office/drawing/2014/main" id="{9B0358E2-075E-4CE2-A2BE-CBCC8F18DE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584" y="1657210"/>
            <a:ext cx="5658969" cy="3817364"/>
          </a:xfrm>
          <a:prstGeom prst="rect">
            <a:avLst/>
          </a:prstGeom>
        </p:spPr>
      </p:pic>
    </p:spTree>
    <p:extLst>
      <p:ext uri="{BB962C8B-B14F-4D97-AF65-F5344CB8AC3E}">
        <p14:creationId xmlns:p14="http://schemas.microsoft.com/office/powerpoint/2010/main" val="4292933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623592"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2 Curved light </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2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曲曲折折的光</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2</a:t>
            </a:r>
            <a:endParaRPr lang="zh-CN" altLang="en-US" sz="1600" b="1" dirty="0">
              <a:solidFill>
                <a:schemeClr val="tx1">
                  <a:lumMod val="65000"/>
                  <a:lumOff val="35000"/>
                </a:schemeClr>
              </a:solidFill>
            </a:endParaRPr>
          </a:p>
        </p:txBody>
      </p:sp>
      <p:pic>
        <p:nvPicPr>
          <p:cNvPr id="16" name="图片 15" descr="图片包含 天空, 户外, 建筑物, 树&#10;&#10;已生成极高可信度的说明">
            <a:extLst>
              <a:ext uri="{FF2B5EF4-FFF2-40B4-BE49-F238E27FC236}">
                <a16:creationId xmlns:a16="http://schemas.microsoft.com/office/drawing/2014/main" id="{813B612C-7B95-449D-8308-3A5D2B0C1C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2832" y="1703188"/>
            <a:ext cx="3712036" cy="2589684"/>
          </a:xfrm>
          <a:prstGeom prst="rect">
            <a:avLst/>
          </a:prstGeom>
        </p:spPr>
      </p:pic>
      <p:sp>
        <p:nvSpPr>
          <p:cNvPr id="20" name="文本框 19">
            <a:extLst>
              <a:ext uri="{FF2B5EF4-FFF2-40B4-BE49-F238E27FC236}">
                <a16:creationId xmlns:a16="http://schemas.microsoft.com/office/drawing/2014/main" id="{44B5D900-817F-411D-BFCD-07CE3D6A7978}"/>
              </a:ext>
            </a:extLst>
          </p:cNvPr>
          <p:cNvSpPr txBox="1"/>
          <p:nvPr/>
        </p:nvSpPr>
        <p:spPr>
          <a:xfrm>
            <a:off x="395999" y="1097085"/>
            <a:ext cx="2698175"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这是什么现象？</a:t>
            </a:r>
          </a:p>
        </p:txBody>
      </p:sp>
      <p:pic>
        <p:nvPicPr>
          <p:cNvPr id="25" name="图片 24" descr="图片包含 树, 户外, 天空, 红色&#10;&#10;已生成极高可信度的说明">
            <a:extLst>
              <a:ext uri="{FF2B5EF4-FFF2-40B4-BE49-F238E27FC236}">
                <a16:creationId xmlns:a16="http://schemas.microsoft.com/office/drawing/2014/main" id="{E789FF83-A18F-4F0C-A2EB-F3A41817AE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614" y="1667566"/>
            <a:ext cx="3952342" cy="2625305"/>
          </a:xfrm>
          <a:prstGeom prst="rect">
            <a:avLst/>
          </a:prstGeom>
        </p:spPr>
      </p:pic>
    </p:spTree>
    <p:extLst>
      <p:ext uri="{BB962C8B-B14F-4D97-AF65-F5344CB8AC3E}">
        <p14:creationId xmlns:p14="http://schemas.microsoft.com/office/powerpoint/2010/main" val="1631582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623592"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2 Curved light </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2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曲曲折折的光</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2</a:t>
            </a:r>
            <a:endParaRPr lang="zh-CN" altLang="en-US" sz="1600" b="1" dirty="0">
              <a:solidFill>
                <a:schemeClr val="tx1">
                  <a:lumMod val="65000"/>
                  <a:lumOff val="35000"/>
                </a:schemeClr>
              </a:solidFill>
            </a:endParaRPr>
          </a:p>
        </p:txBody>
      </p:sp>
      <p:sp>
        <p:nvSpPr>
          <p:cNvPr id="3" name="文本框 2">
            <a:extLst>
              <a:ext uri="{FF2B5EF4-FFF2-40B4-BE49-F238E27FC236}">
                <a16:creationId xmlns:a16="http://schemas.microsoft.com/office/drawing/2014/main" id="{11C82A5A-D444-4284-A6A7-0D26A9FB25C1}"/>
              </a:ext>
            </a:extLst>
          </p:cNvPr>
          <p:cNvSpPr txBox="1"/>
          <p:nvPr/>
        </p:nvSpPr>
        <p:spPr>
          <a:xfrm>
            <a:off x="396000" y="1056385"/>
            <a:ext cx="4134465"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如此奇观是如何产生的？</a:t>
            </a:r>
          </a:p>
        </p:txBody>
      </p:sp>
      <p:sp>
        <p:nvSpPr>
          <p:cNvPr id="23" name="Text Box 7">
            <a:extLst>
              <a:ext uri="{FF2B5EF4-FFF2-40B4-BE49-F238E27FC236}">
                <a16:creationId xmlns:a16="http://schemas.microsoft.com/office/drawing/2014/main" id="{8E17C032-4DBD-4884-AE14-EE0B97AB2CF1}"/>
              </a:ext>
            </a:extLst>
          </p:cNvPr>
          <p:cNvSpPr txBox="1">
            <a:spLocks noChangeArrowheads="1"/>
          </p:cNvSpPr>
          <p:nvPr/>
        </p:nvSpPr>
        <p:spPr bwMode="auto">
          <a:xfrm>
            <a:off x="6103552" y="1984314"/>
            <a:ext cx="2832103"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rgbClr val="FF0000"/>
                </a:solidFill>
                <a:latin typeface="Arial" panose="020B0604020202020204" pitchFamily="34" charset="0"/>
              </a:rPr>
              <a:t>海市蜃楼是一种因光的折射和全反射而形成的自然现象，多发生在夏天的海面上，最终导致了光转弯。</a:t>
            </a:r>
          </a:p>
        </p:txBody>
      </p:sp>
      <p:pic>
        <p:nvPicPr>
          <p:cNvPr id="2" name="图片 1">
            <a:extLst>
              <a:ext uri="{FF2B5EF4-FFF2-40B4-BE49-F238E27FC236}">
                <a16:creationId xmlns:a16="http://schemas.microsoft.com/office/drawing/2014/main" id="{3A5F14C9-DF7B-4260-9724-380CB701012B}"/>
              </a:ext>
            </a:extLst>
          </p:cNvPr>
          <p:cNvPicPr>
            <a:picLocks noChangeAspect="1"/>
          </p:cNvPicPr>
          <p:nvPr/>
        </p:nvPicPr>
        <p:blipFill rotWithShape="1">
          <a:blip r:embed="rId9"/>
          <a:srcRect l="5906" t="10462" r="5683" b="11299"/>
          <a:stretch/>
        </p:blipFill>
        <p:spPr>
          <a:xfrm>
            <a:off x="416669" y="1782828"/>
            <a:ext cx="5474544" cy="3857396"/>
          </a:xfrm>
          <a:prstGeom prst="rect">
            <a:avLst/>
          </a:prstGeom>
        </p:spPr>
      </p:pic>
    </p:spTree>
    <p:extLst>
      <p:ext uri="{BB962C8B-B14F-4D97-AF65-F5344CB8AC3E}">
        <p14:creationId xmlns:p14="http://schemas.microsoft.com/office/powerpoint/2010/main" val="3576135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623592"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2 Curved light </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2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曲曲折折的光</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2</a:t>
            </a:r>
            <a:endParaRPr lang="zh-CN" altLang="en-US" sz="1600" b="1" dirty="0">
              <a:solidFill>
                <a:schemeClr val="tx1">
                  <a:lumMod val="65000"/>
                  <a:lumOff val="35000"/>
                </a:schemeClr>
              </a:solidFill>
            </a:endParaRPr>
          </a:p>
        </p:txBody>
      </p:sp>
      <p:sp>
        <p:nvSpPr>
          <p:cNvPr id="2" name="文本框 1">
            <a:extLst>
              <a:ext uri="{FF2B5EF4-FFF2-40B4-BE49-F238E27FC236}">
                <a16:creationId xmlns:a16="http://schemas.microsoft.com/office/drawing/2014/main" id="{A0522BF1-9995-4D19-800C-F9BF5E1457CC}"/>
              </a:ext>
            </a:extLst>
          </p:cNvPr>
          <p:cNvSpPr txBox="1"/>
          <p:nvPr/>
        </p:nvSpPr>
        <p:spPr>
          <a:xfrm>
            <a:off x="410035" y="1136822"/>
            <a:ext cx="5724644"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光真的会转弯么？我们来做个实验验证。</a:t>
            </a:r>
          </a:p>
        </p:txBody>
      </p:sp>
      <p:grpSp>
        <p:nvGrpSpPr>
          <p:cNvPr id="3" name="组合 2">
            <a:extLst>
              <a:ext uri="{FF2B5EF4-FFF2-40B4-BE49-F238E27FC236}">
                <a16:creationId xmlns:a16="http://schemas.microsoft.com/office/drawing/2014/main" id="{41CD22D4-0A09-45D7-895B-EDFAFAD315C2}"/>
              </a:ext>
            </a:extLst>
          </p:cNvPr>
          <p:cNvGrpSpPr/>
          <p:nvPr/>
        </p:nvGrpSpPr>
        <p:grpSpPr>
          <a:xfrm>
            <a:off x="410035" y="1688063"/>
            <a:ext cx="8224615" cy="2204453"/>
            <a:chOff x="410035" y="1688063"/>
            <a:chExt cx="8224615" cy="2204453"/>
          </a:xfrm>
        </p:grpSpPr>
        <p:pic>
          <p:nvPicPr>
            <p:cNvPr id="20" name="图片 19" descr="图片包含 室内, 舰, 就坐, 墙壁&#10;&#10;已生成极高可信度的说明">
              <a:extLst>
                <a:ext uri="{FF2B5EF4-FFF2-40B4-BE49-F238E27FC236}">
                  <a16:creationId xmlns:a16="http://schemas.microsoft.com/office/drawing/2014/main" id="{DD149E8C-46FE-472C-9BC1-489D46D2745B}"/>
                </a:ext>
              </a:extLst>
            </p:cNvPr>
            <p:cNvPicPr>
              <a:picLocks noChangeAspect="1"/>
            </p:cNvPicPr>
            <p:nvPr/>
          </p:nvPicPr>
          <p:blipFill rotWithShape="1">
            <a:blip r:embed="rId9">
              <a:extLst>
                <a:ext uri="{28A0092B-C50C-407E-A947-70E740481C1C}">
                  <a14:useLocalDpi xmlns:a14="http://schemas.microsoft.com/office/drawing/2010/main" val="0"/>
                </a:ext>
              </a:extLst>
            </a:blip>
            <a:srcRect b="5543"/>
            <a:stretch/>
          </p:blipFill>
          <p:spPr>
            <a:xfrm>
              <a:off x="3272357" y="1688063"/>
              <a:ext cx="2531096" cy="2204453"/>
            </a:xfrm>
            <a:prstGeom prst="rect">
              <a:avLst/>
            </a:prstGeom>
          </p:spPr>
        </p:pic>
        <p:pic>
          <p:nvPicPr>
            <p:cNvPr id="28" name="图片 27" descr="图片包含 盘子, 墙壁, 白色, 室内&#10;&#10;已生成高可信度的说明">
              <a:extLst>
                <a:ext uri="{FF2B5EF4-FFF2-40B4-BE49-F238E27FC236}">
                  <a16:creationId xmlns:a16="http://schemas.microsoft.com/office/drawing/2014/main" id="{1711D842-D089-480F-BE63-501303CC9C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03553" y="1688063"/>
              <a:ext cx="2531097" cy="2204453"/>
            </a:xfrm>
            <a:prstGeom prst="rect">
              <a:avLst/>
            </a:prstGeom>
          </p:spPr>
        </p:pic>
        <p:pic>
          <p:nvPicPr>
            <p:cNvPr id="31" name="图片 30">
              <a:extLst>
                <a:ext uri="{FF2B5EF4-FFF2-40B4-BE49-F238E27FC236}">
                  <a16:creationId xmlns:a16="http://schemas.microsoft.com/office/drawing/2014/main" id="{EBB91AD0-71A0-41C7-AE6A-E0A2977A8D72}"/>
                </a:ext>
              </a:extLst>
            </p:cNvPr>
            <p:cNvPicPr>
              <a:picLocks noChangeAspect="1"/>
            </p:cNvPicPr>
            <p:nvPr/>
          </p:nvPicPr>
          <p:blipFill rotWithShape="1">
            <a:blip r:embed="rId11">
              <a:extLst>
                <a:ext uri="{28A0092B-C50C-407E-A947-70E740481C1C}">
                  <a14:useLocalDpi xmlns:a14="http://schemas.microsoft.com/office/drawing/2010/main" val="0"/>
                </a:ext>
              </a:extLst>
            </a:blip>
            <a:srcRect l="14898" r="15443" b="5742"/>
            <a:stretch/>
          </p:blipFill>
          <p:spPr>
            <a:xfrm>
              <a:off x="410035" y="1688063"/>
              <a:ext cx="2520139" cy="2204453"/>
            </a:xfrm>
            <a:prstGeom prst="rect">
              <a:avLst/>
            </a:prstGeom>
          </p:spPr>
        </p:pic>
      </p:grpSp>
      <p:sp>
        <p:nvSpPr>
          <p:cNvPr id="32" name="矩形 31">
            <a:extLst>
              <a:ext uri="{FF2B5EF4-FFF2-40B4-BE49-F238E27FC236}">
                <a16:creationId xmlns:a16="http://schemas.microsoft.com/office/drawing/2014/main" id="{A42CBC7C-5D62-4EDC-8C8C-E7A4A4AABF7B}"/>
              </a:ext>
            </a:extLst>
          </p:cNvPr>
          <p:cNvSpPr/>
          <p:nvPr/>
        </p:nvSpPr>
        <p:spPr>
          <a:xfrm>
            <a:off x="119501" y="4223614"/>
            <a:ext cx="8695447" cy="1200329"/>
          </a:xfrm>
          <a:prstGeom prst="rect">
            <a:avLst/>
          </a:prstGeom>
        </p:spPr>
        <p:txBody>
          <a:bodyPr wrap="square">
            <a:spAutoFit/>
          </a:bodyPr>
          <a:lstStyle/>
          <a:p>
            <a:pPr indent="304800">
              <a:spcAft>
                <a:spcPts val="0"/>
              </a:spcAft>
            </a:pPr>
            <a:r>
              <a:rPr lang="en-US" altLang="zh-CN" sz="2400" b="1" dirty="0">
                <a:latin typeface="宋体" panose="02010600030101010101" pitchFamily="2" charset="-122"/>
                <a:ea typeface="宋体" panose="02010600030101010101" pitchFamily="2" charset="-122"/>
                <a:cs typeface="Times New Roman" panose="02020603050405020304" pitchFamily="18" charset="0"/>
              </a:rPr>
              <a:t>1.</a:t>
            </a:r>
            <a:r>
              <a:rPr lang="zh-CN" altLang="zh-CN" sz="2400" b="1" dirty="0">
                <a:latin typeface="宋体" panose="02010600030101010101" pitchFamily="2" charset="-122"/>
                <a:ea typeface="宋体" panose="02010600030101010101" pitchFamily="2" charset="-122"/>
                <a:cs typeface="Times New Roman" panose="02020603050405020304" pitchFamily="18" charset="0"/>
              </a:rPr>
              <a:t>在杯中装上水，</a:t>
            </a:r>
            <a:r>
              <a:rPr lang="zh-CN" altLang="en-US" sz="2400" b="1" dirty="0">
                <a:latin typeface="宋体" panose="02010600030101010101" pitchFamily="2" charset="-122"/>
                <a:ea typeface="宋体" panose="02010600030101010101" pitchFamily="2" charset="-122"/>
                <a:cs typeface="Times New Roman" panose="02020603050405020304" pitchFamily="18" charset="0"/>
              </a:rPr>
              <a:t>用激光笔照射，</a:t>
            </a:r>
            <a:r>
              <a:rPr lang="zh-CN" altLang="zh-CN" sz="2400" b="1" dirty="0">
                <a:latin typeface="宋体" panose="02010600030101010101" pitchFamily="2" charset="-122"/>
                <a:ea typeface="宋体" panose="02010600030101010101" pitchFamily="2" charset="-122"/>
                <a:cs typeface="Times New Roman" panose="02020603050405020304" pitchFamily="18" charset="0"/>
              </a:rPr>
              <a:t>可以发现光沿</a:t>
            </a:r>
            <a:r>
              <a:rPr lang="zh-CN" altLang="en-US" sz="2400" b="1" dirty="0">
                <a:latin typeface="宋体" panose="02010600030101010101" pitchFamily="2" charset="-122"/>
                <a:ea typeface="宋体" panose="02010600030101010101" pitchFamily="2" charset="-122"/>
                <a:cs typeface="Times New Roman" panose="02020603050405020304" pitchFamily="18" charset="0"/>
              </a:rPr>
              <a:t>（  ）</a:t>
            </a:r>
            <a:r>
              <a:rPr lang="zh-CN" altLang="zh-CN" sz="2400" b="1" dirty="0">
                <a:latin typeface="宋体" panose="02010600030101010101" pitchFamily="2" charset="-122"/>
                <a:ea typeface="宋体" panose="02010600030101010101" pitchFamily="2" charset="-122"/>
                <a:cs typeface="Times New Roman" panose="02020603050405020304" pitchFamily="18" charset="0"/>
              </a:rPr>
              <a:t>传播</a:t>
            </a:r>
            <a:r>
              <a:rPr lang="zh-CN" altLang="en-US" sz="2400" b="1" dirty="0">
                <a:latin typeface="宋体" panose="02010600030101010101" pitchFamily="2" charset="-122"/>
                <a:ea typeface="宋体" panose="02010600030101010101" pitchFamily="2" charset="-122"/>
                <a:cs typeface="Times New Roman" panose="02020603050405020304" pitchFamily="18" charset="0"/>
              </a:rPr>
              <a:t>。</a:t>
            </a:r>
            <a:endParaRPr lang="en-US" altLang="zh-CN" sz="2400" b="1" dirty="0">
              <a:latin typeface="宋体" panose="02010600030101010101" pitchFamily="2" charset="-122"/>
              <a:ea typeface="宋体" panose="02010600030101010101" pitchFamily="2" charset="-122"/>
              <a:cs typeface="Times New Roman" panose="02020603050405020304" pitchFamily="18" charset="0"/>
            </a:endParaRPr>
          </a:p>
          <a:p>
            <a:pPr indent="304800">
              <a:spcAft>
                <a:spcPts val="0"/>
              </a:spcAft>
            </a:pPr>
            <a:r>
              <a:rPr lang="en-US" altLang="zh-CN" sz="2400" b="1" dirty="0">
                <a:latin typeface="宋体" panose="02010600030101010101" pitchFamily="2" charset="-122"/>
                <a:ea typeface="宋体" panose="02010600030101010101" pitchFamily="2" charset="-122"/>
                <a:cs typeface="Times New Roman" panose="02020603050405020304" pitchFamily="18" charset="0"/>
              </a:rPr>
              <a:t>2.</a:t>
            </a:r>
            <a:r>
              <a:rPr lang="zh-CN" altLang="en-US" sz="2400" b="1" dirty="0">
                <a:latin typeface="宋体" panose="02010600030101010101" pitchFamily="2" charset="-122"/>
                <a:ea typeface="宋体" panose="02010600030101010101" pitchFamily="2" charset="-122"/>
                <a:cs typeface="Times New Roman" panose="02020603050405020304" pitchFamily="18" charset="0"/>
              </a:rPr>
              <a:t>再</a:t>
            </a:r>
            <a:r>
              <a:rPr lang="zh-CN" altLang="zh-CN" sz="2400" b="1" dirty="0">
                <a:latin typeface="宋体" panose="02010600030101010101" pitchFamily="2" charset="-122"/>
                <a:ea typeface="宋体" panose="02010600030101010101" pitchFamily="2" charset="-122"/>
                <a:cs typeface="Times New Roman" panose="02020603050405020304" pitchFamily="18" charset="0"/>
              </a:rPr>
              <a:t>加入足量白砂糖，待其溶解后，用激光笔照射，观察光束在量杯中的路径。可以发现光沿</a:t>
            </a:r>
            <a:r>
              <a:rPr lang="zh-CN" altLang="en-US" sz="2400" b="1" dirty="0">
                <a:latin typeface="宋体" panose="02010600030101010101" pitchFamily="2" charset="-122"/>
                <a:ea typeface="宋体" panose="02010600030101010101" pitchFamily="2" charset="-122"/>
                <a:cs typeface="Times New Roman" panose="02020603050405020304" pitchFamily="18" charset="0"/>
              </a:rPr>
              <a:t>（  ）</a:t>
            </a:r>
            <a:r>
              <a:rPr lang="zh-CN" altLang="zh-CN" sz="2400" b="1" dirty="0">
                <a:latin typeface="宋体" panose="02010600030101010101" pitchFamily="2" charset="-122"/>
                <a:ea typeface="宋体" panose="02010600030101010101" pitchFamily="2" charset="-122"/>
                <a:cs typeface="Times New Roman" panose="02020603050405020304" pitchFamily="18" charset="0"/>
              </a:rPr>
              <a:t>传播</a:t>
            </a:r>
            <a:r>
              <a:rPr lang="zh-CN" altLang="en-US" sz="2400" b="1" dirty="0">
                <a:latin typeface="宋体" panose="02010600030101010101" pitchFamily="2" charset="-122"/>
                <a:ea typeface="宋体" panose="02010600030101010101" pitchFamily="2" charset="-122"/>
                <a:cs typeface="Times New Roman" panose="02020603050405020304" pitchFamily="18" charset="0"/>
              </a:rPr>
              <a:t>。</a:t>
            </a:r>
            <a:endParaRPr lang="zh-CN" altLang="en-US" sz="2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03900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623592"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2 Curved light </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2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曲曲折折的光</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2</a:t>
            </a:r>
            <a:endParaRPr lang="zh-CN" altLang="en-US" sz="1600" b="1" dirty="0">
              <a:solidFill>
                <a:schemeClr val="tx1">
                  <a:lumMod val="65000"/>
                  <a:lumOff val="35000"/>
                </a:schemeClr>
              </a:solidFill>
            </a:endParaRPr>
          </a:p>
        </p:txBody>
      </p:sp>
      <p:sp>
        <p:nvSpPr>
          <p:cNvPr id="2" name="文本框 1">
            <a:extLst>
              <a:ext uri="{FF2B5EF4-FFF2-40B4-BE49-F238E27FC236}">
                <a16:creationId xmlns:a16="http://schemas.microsoft.com/office/drawing/2014/main" id="{A0522BF1-9995-4D19-800C-F9BF5E1457CC}"/>
              </a:ext>
            </a:extLst>
          </p:cNvPr>
          <p:cNvSpPr txBox="1"/>
          <p:nvPr/>
        </p:nvSpPr>
        <p:spPr>
          <a:xfrm>
            <a:off x="410035" y="1136822"/>
            <a:ext cx="5570756"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加了糖的水，为什么会使光变弯？</a:t>
            </a:r>
          </a:p>
        </p:txBody>
      </p:sp>
      <p:pic>
        <p:nvPicPr>
          <p:cNvPr id="3" name="图片 2">
            <a:extLst>
              <a:ext uri="{FF2B5EF4-FFF2-40B4-BE49-F238E27FC236}">
                <a16:creationId xmlns:a16="http://schemas.microsoft.com/office/drawing/2014/main" id="{DBBE88AE-9821-4D2F-8592-B184227276D7}"/>
              </a:ext>
            </a:extLst>
          </p:cNvPr>
          <p:cNvPicPr>
            <a:picLocks noChangeAspect="1"/>
          </p:cNvPicPr>
          <p:nvPr/>
        </p:nvPicPr>
        <p:blipFill>
          <a:blip r:embed="rId9"/>
          <a:stretch>
            <a:fillRect/>
          </a:stretch>
        </p:blipFill>
        <p:spPr>
          <a:xfrm>
            <a:off x="410035" y="1762196"/>
            <a:ext cx="5481178" cy="3980109"/>
          </a:xfrm>
          <a:prstGeom prst="rect">
            <a:avLst/>
          </a:prstGeom>
        </p:spPr>
      </p:pic>
      <p:sp>
        <p:nvSpPr>
          <p:cNvPr id="4" name="矩形 3">
            <a:extLst>
              <a:ext uri="{FF2B5EF4-FFF2-40B4-BE49-F238E27FC236}">
                <a16:creationId xmlns:a16="http://schemas.microsoft.com/office/drawing/2014/main" id="{CF0D0014-69A2-4C0B-BA30-AC0A08BD79B6}"/>
              </a:ext>
            </a:extLst>
          </p:cNvPr>
          <p:cNvSpPr/>
          <p:nvPr/>
        </p:nvSpPr>
        <p:spPr>
          <a:xfrm>
            <a:off x="6080103" y="1817483"/>
            <a:ext cx="2816973" cy="2858475"/>
          </a:xfrm>
          <a:prstGeom prst="rect">
            <a:avLst/>
          </a:prstGeom>
        </p:spPr>
        <p:txBody>
          <a:bodyPr wrap="square">
            <a:spAutoFit/>
          </a:bodyPr>
          <a:lstStyle/>
          <a:p>
            <a:pPr lvl="0" algn="just">
              <a:lnSpc>
                <a:spcPct val="107000"/>
              </a:lnSpc>
              <a:spcAft>
                <a:spcPts val="0"/>
              </a:spcAft>
            </a:pPr>
            <a:r>
              <a:rPr lang="zh-CN" altLang="zh-CN" sz="2800" b="1" dirty="0">
                <a:solidFill>
                  <a:srgbClr val="FF0000"/>
                </a:solidFill>
                <a:latin typeface="宋体" panose="02010600030101010101" pitchFamily="2" charset="-122"/>
                <a:ea typeface="宋体" panose="02010600030101010101" pitchFamily="2" charset="-122"/>
                <a:cs typeface="宋体" panose="02010600030101010101" pitchFamily="2" charset="-122"/>
              </a:rPr>
              <a:t>这是由于糖水中各层密度不均匀，光在里面折射率各不相同，因此</a:t>
            </a:r>
            <a:r>
              <a:rPr lang="zh-CN" altLang="en-US" sz="2800" b="1" dirty="0">
                <a:solidFill>
                  <a:srgbClr val="FF0000"/>
                </a:solidFill>
                <a:latin typeface="宋体" panose="02010600030101010101" pitchFamily="2" charset="-122"/>
                <a:ea typeface="宋体" panose="02010600030101010101" pitchFamily="2" charset="-122"/>
                <a:cs typeface="宋体" panose="02010600030101010101" pitchFamily="2" charset="-122"/>
              </a:rPr>
              <a:t>光的</a:t>
            </a:r>
            <a:r>
              <a:rPr lang="en-US" altLang="zh-CN" sz="2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zh-CN" sz="2800" b="1" dirty="0">
                <a:solidFill>
                  <a:srgbClr val="FF0000"/>
                </a:solidFill>
                <a:latin typeface="宋体" panose="02010600030101010101" pitchFamily="2" charset="-122"/>
                <a:ea typeface="宋体" panose="02010600030101010101" pitchFamily="2" charset="-122"/>
                <a:cs typeface="宋体" panose="02010600030101010101" pitchFamily="2" charset="-122"/>
              </a:rPr>
              <a:t>路径</a:t>
            </a:r>
            <a:r>
              <a:rPr lang="en-US" altLang="zh-CN" sz="28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zh-CN" sz="2800" b="1" dirty="0">
                <a:solidFill>
                  <a:srgbClr val="FF0000"/>
                </a:solidFill>
                <a:latin typeface="宋体" panose="02010600030101010101" pitchFamily="2" charset="-122"/>
                <a:ea typeface="宋体" panose="02010600030101010101" pitchFamily="2" charset="-122"/>
                <a:cs typeface="宋体" panose="02010600030101010101" pitchFamily="2" charset="-122"/>
              </a:rPr>
              <a:t>曲折。</a:t>
            </a:r>
            <a:endParaRPr lang="zh-CN" altLang="zh-CN" sz="2800" b="1"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19589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623592"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2 Curved light </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2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曲曲折折的光</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2</a:t>
            </a:r>
            <a:endParaRPr lang="zh-CN" altLang="en-US" sz="1600" b="1" dirty="0">
              <a:solidFill>
                <a:schemeClr val="tx1">
                  <a:lumMod val="65000"/>
                  <a:lumOff val="35000"/>
                </a:schemeClr>
              </a:solidFill>
            </a:endParaRPr>
          </a:p>
        </p:txBody>
      </p:sp>
      <p:pic>
        <p:nvPicPr>
          <p:cNvPr id="5" name="图片 4">
            <a:extLst>
              <a:ext uri="{FF2B5EF4-FFF2-40B4-BE49-F238E27FC236}">
                <a16:creationId xmlns:a16="http://schemas.microsoft.com/office/drawing/2014/main" id="{418B7D0C-1863-45A2-8F34-A075785ED917}"/>
              </a:ext>
            </a:extLst>
          </p:cNvPr>
          <p:cNvPicPr>
            <a:picLocks noChangeAspect="1"/>
          </p:cNvPicPr>
          <p:nvPr/>
        </p:nvPicPr>
        <p:blipFill>
          <a:blip r:embed="rId9"/>
          <a:stretch>
            <a:fillRect/>
          </a:stretch>
        </p:blipFill>
        <p:spPr>
          <a:xfrm>
            <a:off x="735696" y="1163848"/>
            <a:ext cx="7463057" cy="4742166"/>
          </a:xfrm>
          <a:prstGeom prst="rect">
            <a:avLst/>
          </a:prstGeom>
          <a:ln>
            <a:noFill/>
          </a:ln>
          <a:effectLst>
            <a:softEdge rad="112500"/>
          </a:effectLst>
        </p:spPr>
      </p:pic>
    </p:spTree>
    <p:extLst>
      <p:ext uri="{BB962C8B-B14F-4D97-AF65-F5344CB8AC3E}">
        <p14:creationId xmlns:p14="http://schemas.microsoft.com/office/powerpoint/2010/main" val="2294393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623592"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2 Curved light </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2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曲曲折折的光</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2</a:t>
            </a:r>
            <a:endParaRPr lang="zh-CN" altLang="en-US" sz="1600" b="1" dirty="0">
              <a:solidFill>
                <a:schemeClr val="tx1">
                  <a:lumMod val="65000"/>
                  <a:lumOff val="35000"/>
                </a:schemeClr>
              </a:solidFill>
            </a:endParaRPr>
          </a:p>
        </p:txBody>
      </p:sp>
      <p:sp>
        <p:nvSpPr>
          <p:cNvPr id="2" name="矩形 1">
            <a:extLst>
              <a:ext uri="{FF2B5EF4-FFF2-40B4-BE49-F238E27FC236}">
                <a16:creationId xmlns:a16="http://schemas.microsoft.com/office/drawing/2014/main" id="{FC3517CA-587E-4D81-B55F-25A8F3878CAB}"/>
              </a:ext>
            </a:extLst>
          </p:cNvPr>
          <p:cNvSpPr/>
          <p:nvPr/>
        </p:nvSpPr>
        <p:spPr>
          <a:xfrm>
            <a:off x="355661" y="1106599"/>
            <a:ext cx="8533696" cy="830997"/>
          </a:xfrm>
          <a:prstGeom prst="rect">
            <a:avLst/>
          </a:prstGeom>
        </p:spPr>
        <p:txBody>
          <a:bodyPr wrap="square">
            <a:spAutoFit/>
          </a:bodyPr>
          <a:lstStyle/>
          <a:p>
            <a:r>
              <a:rPr lang="zh-CN" altLang="en-US" sz="2400" dirty="0">
                <a:ea typeface="楷体" panose="02010609060101010101" pitchFamily="49" charset="-122"/>
                <a:cs typeface="Times New Roman" panose="02020603050405020304" pitchFamily="18" charset="0"/>
              </a:rPr>
              <a:t>当光从一种介质传播到另一种介质时，光的传播方向会发生改变，这种现象叫做</a:t>
            </a:r>
            <a:r>
              <a:rPr lang="zh-CN" altLang="en-US" sz="2400" dirty="0">
                <a:solidFill>
                  <a:srgbClr val="FF0000"/>
                </a:solidFill>
                <a:ea typeface="楷体" panose="02010609060101010101" pitchFamily="49" charset="-122"/>
                <a:cs typeface="Times New Roman" panose="02020603050405020304" pitchFamily="18" charset="0"/>
              </a:rPr>
              <a:t>光的折射。</a:t>
            </a:r>
            <a:endParaRPr lang="zh-CN" altLang="en-US" sz="2400" dirty="0">
              <a:solidFill>
                <a:srgbClr val="FF0000"/>
              </a:solidFill>
            </a:endParaRPr>
          </a:p>
        </p:txBody>
      </p:sp>
      <p:pic>
        <p:nvPicPr>
          <p:cNvPr id="25" name="图片 24">
            <a:extLst>
              <a:ext uri="{FF2B5EF4-FFF2-40B4-BE49-F238E27FC236}">
                <a16:creationId xmlns:a16="http://schemas.microsoft.com/office/drawing/2014/main" id="{8AA22368-D5EE-4486-AE42-416946888CAA}"/>
              </a:ext>
            </a:extLst>
          </p:cNvPr>
          <p:cNvPicPr>
            <a:picLocks noChangeAspect="1"/>
          </p:cNvPicPr>
          <p:nvPr/>
        </p:nvPicPr>
        <p:blipFill>
          <a:blip r:embed="rId9"/>
          <a:stretch>
            <a:fillRect/>
          </a:stretch>
        </p:blipFill>
        <p:spPr>
          <a:xfrm>
            <a:off x="1362308" y="1991057"/>
            <a:ext cx="5912078" cy="3875997"/>
          </a:xfrm>
          <a:prstGeom prst="rect">
            <a:avLst/>
          </a:prstGeom>
        </p:spPr>
      </p:pic>
    </p:spTree>
    <p:extLst>
      <p:ext uri="{BB962C8B-B14F-4D97-AF65-F5344CB8AC3E}">
        <p14:creationId xmlns:p14="http://schemas.microsoft.com/office/powerpoint/2010/main" val="1880317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623592"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2 Curved light </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2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曲曲折折的光</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2</a:t>
            </a:r>
            <a:endParaRPr lang="zh-CN" altLang="en-US" sz="1600" b="1" dirty="0">
              <a:solidFill>
                <a:schemeClr val="tx1">
                  <a:lumMod val="65000"/>
                  <a:lumOff val="35000"/>
                </a:schemeClr>
              </a:solidFill>
            </a:endParaRPr>
          </a:p>
        </p:txBody>
      </p:sp>
      <p:sp>
        <p:nvSpPr>
          <p:cNvPr id="20" name="矩形 19">
            <a:extLst>
              <a:ext uri="{FF2B5EF4-FFF2-40B4-BE49-F238E27FC236}">
                <a16:creationId xmlns:a16="http://schemas.microsoft.com/office/drawing/2014/main" id="{5E0FC8BC-FC8D-45CD-82B8-6EF5970BF2B0}"/>
              </a:ext>
            </a:extLst>
          </p:cNvPr>
          <p:cNvSpPr/>
          <p:nvPr/>
        </p:nvSpPr>
        <p:spPr>
          <a:xfrm>
            <a:off x="72964" y="1056509"/>
            <a:ext cx="6562847" cy="581057"/>
          </a:xfrm>
          <a:prstGeom prst="rect">
            <a:avLst/>
          </a:prstGeom>
        </p:spPr>
        <p:txBody>
          <a:bodyPr wrap="square">
            <a:spAutoFit/>
          </a:bodyPr>
          <a:lstStyle/>
          <a:p>
            <a:pPr indent="304800" algn="just">
              <a:lnSpc>
                <a:spcPct val="150000"/>
              </a:lnSpc>
              <a:spcAft>
                <a:spcPts val="0"/>
              </a:spcAft>
            </a:pPr>
            <a:r>
              <a:rPr lang="zh-CN" altLang="en-US"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光的折射在生活中还有哪些运用</a:t>
            </a:r>
            <a:r>
              <a:rPr lang="zh-CN" altLang="zh-CN"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a:t>
            </a:r>
          </a:p>
        </p:txBody>
      </p:sp>
      <p:pic>
        <p:nvPicPr>
          <p:cNvPr id="3" name="图片 2" descr="图片包含 室内, 墙壁&#10;&#10;已生成高可信度的说明">
            <a:extLst>
              <a:ext uri="{FF2B5EF4-FFF2-40B4-BE49-F238E27FC236}">
                <a16:creationId xmlns:a16="http://schemas.microsoft.com/office/drawing/2014/main" id="{8536F5CB-A4E4-4FCD-A41C-A12FDEAD7CEA}"/>
              </a:ext>
            </a:extLst>
          </p:cNvPr>
          <p:cNvPicPr>
            <a:picLocks noChangeAspect="1"/>
          </p:cNvPicPr>
          <p:nvPr/>
        </p:nvPicPr>
        <p:blipFill rotWithShape="1">
          <a:blip r:embed="rId9">
            <a:extLst>
              <a:ext uri="{28A0092B-C50C-407E-A947-70E740481C1C}">
                <a14:useLocalDpi xmlns:a14="http://schemas.microsoft.com/office/drawing/2010/main" val="0"/>
              </a:ext>
            </a:extLst>
          </a:blip>
          <a:srcRect l="4055" t="5142" r="8455" b="5863"/>
          <a:stretch/>
        </p:blipFill>
        <p:spPr>
          <a:xfrm>
            <a:off x="486136" y="1743919"/>
            <a:ext cx="3654063" cy="2846298"/>
          </a:xfrm>
          <a:prstGeom prst="rect">
            <a:avLst/>
          </a:prstGeom>
        </p:spPr>
      </p:pic>
      <p:pic>
        <p:nvPicPr>
          <p:cNvPr id="5" name="图片 4">
            <a:extLst>
              <a:ext uri="{FF2B5EF4-FFF2-40B4-BE49-F238E27FC236}">
                <a16:creationId xmlns:a16="http://schemas.microsoft.com/office/drawing/2014/main" id="{4ED31C60-DB9B-4E56-AC6F-BD18D641A8DF}"/>
              </a:ext>
            </a:extLst>
          </p:cNvPr>
          <p:cNvPicPr>
            <a:picLocks noChangeAspect="1"/>
          </p:cNvPicPr>
          <p:nvPr/>
        </p:nvPicPr>
        <p:blipFill rotWithShape="1">
          <a:blip r:embed="rId10">
            <a:extLst>
              <a:ext uri="{28A0092B-C50C-407E-A947-70E740481C1C}">
                <a14:useLocalDpi xmlns:a14="http://schemas.microsoft.com/office/drawing/2010/main" val="0"/>
              </a:ext>
            </a:extLst>
          </a:blip>
          <a:srcRect b="3475"/>
          <a:stretch/>
        </p:blipFill>
        <p:spPr>
          <a:xfrm>
            <a:off x="4640028" y="1743918"/>
            <a:ext cx="3703899" cy="2846297"/>
          </a:xfrm>
          <a:prstGeom prst="rect">
            <a:avLst/>
          </a:prstGeom>
        </p:spPr>
      </p:pic>
      <p:sp>
        <p:nvSpPr>
          <p:cNvPr id="15" name="文本框 14">
            <a:extLst>
              <a:ext uri="{FF2B5EF4-FFF2-40B4-BE49-F238E27FC236}">
                <a16:creationId xmlns:a16="http://schemas.microsoft.com/office/drawing/2014/main" id="{983EC046-5777-4C49-B246-65F7943EE1CD}"/>
              </a:ext>
            </a:extLst>
          </p:cNvPr>
          <p:cNvSpPr txBox="1"/>
          <p:nvPr/>
        </p:nvSpPr>
        <p:spPr>
          <a:xfrm>
            <a:off x="1504709" y="4896091"/>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近视眼镜</a:t>
            </a:r>
          </a:p>
        </p:txBody>
      </p:sp>
      <p:sp>
        <p:nvSpPr>
          <p:cNvPr id="16" name="文本框 15">
            <a:extLst>
              <a:ext uri="{FF2B5EF4-FFF2-40B4-BE49-F238E27FC236}">
                <a16:creationId xmlns:a16="http://schemas.microsoft.com/office/drawing/2014/main" id="{30563052-472B-4869-828A-C3CC8758D67D}"/>
              </a:ext>
            </a:extLst>
          </p:cNvPr>
          <p:cNvSpPr txBox="1"/>
          <p:nvPr/>
        </p:nvSpPr>
        <p:spPr>
          <a:xfrm>
            <a:off x="6223521" y="4905450"/>
            <a:ext cx="1107996"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放大镜</a:t>
            </a:r>
          </a:p>
        </p:txBody>
      </p:sp>
    </p:spTree>
    <p:extLst>
      <p:ext uri="{BB962C8B-B14F-4D97-AF65-F5344CB8AC3E}">
        <p14:creationId xmlns:p14="http://schemas.microsoft.com/office/powerpoint/2010/main" val="944261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C41DA88-E30B-4925-809C-3ED9E953D5C2}"/>
              </a:ext>
            </a:extLst>
          </p:cNvPr>
          <p:cNvSpPr/>
          <p:nvPr/>
        </p:nvSpPr>
        <p:spPr>
          <a:xfrm>
            <a:off x="4431323" y="-2"/>
            <a:ext cx="4712677" cy="6858001"/>
          </a:xfrm>
          <a:custGeom>
            <a:avLst/>
            <a:gdLst>
              <a:gd name="connsiteX0" fmla="*/ 0 w 4712677"/>
              <a:gd name="connsiteY0" fmla="*/ 0 h 6858000"/>
              <a:gd name="connsiteX1" fmla="*/ 4712677 w 4712677"/>
              <a:gd name="connsiteY1" fmla="*/ 0 h 6858000"/>
              <a:gd name="connsiteX2" fmla="*/ 4712677 w 4712677"/>
              <a:gd name="connsiteY2" fmla="*/ 6858000 h 6858000"/>
              <a:gd name="connsiteX3" fmla="*/ 0 w 4712677"/>
              <a:gd name="connsiteY3" fmla="*/ 6858000 h 6858000"/>
              <a:gd name="connsiteX4" fmla="*/ 0 w 4712677"/>
              <a:gd name="connsiteY4" fmla="*/ 0 h 6858000"/>
              <a:gd name="connsiteX0" fmla="*/ 1786597 w 4712677"/>
              <a:gd name="connsiteY0" fmla="*/ 14067 h 6858000"/>
              <a:gd name="connsiteX1" fmla="*/ 4712677 w 4712677"/>
              <a:gd name="connsiteY1" fmla="*/ 0 h 6858000"/>
              <a:gd name="connsiteX2" fmla="*/ 4712677 w 4712677"/>
              <a:gd name="connsiteY2" fmla="*/ 6858000 h 6858000"/>
              <a:gd name="connsiteX3" fmla="*/ 0 w 4712677"/>
              <a:gd name="connsiteY3" fmla="*/ 6858000 h 6858000"/>
              <a:gd name="connsiteX4" fmla="*/ 1786597 w 4712677"/>
              <a:gd name="connsiteY4" fmla="*/ 14067 h 6858000"/>
              <a:gd name="connsiteX0" fmla="*/ 1786597 w 4712677"/>
              <a:gd name="connsiteY0" fmla="*/ 0 h 6858001"/>
              <a:gd name="connsiteX1" fmla="*/ 4712677 w 4712677"/>
              <a:gd name="connsiteY1" fmla="*/ 1 h 6858001"/>
              <a:gd name="connsiteX2" fmla="*/ 4712677 w 4712677"/>
              <a:gd name="connsiteY2" fmla="*/ 6858001 h 6858001"/>
              <a:gd name="connsiteX3" fmla="*/ 0 w 4712677"/>
              <a:gd name="connsiteY3" fmla="*/ 6858001 h 6858001"/>
              <a:gd name="connsiteX4" fmla="*/ 1786597 w 4712677"/>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677" h="6858001">
                <a:moveTo>
                  <a:pt x="1786597" y="0"/>
                </a:moveTo>
                <a:lnTo>
                  <a:pt x="4712677" y="1"/>
                </a:lnTo>
                <a:lnTo>
                  <a:pt x="4712677" y="6858001"/>
                </a:lnTo>
                <a:lnTo>
                  <a:pt x="0" y="6858001"/>
                </a:lnTo>
                <a:lnTo>
                  <a:pt x="1786597" y="0"/>
                </a:lnTo>
                <a:close/>
              </a:path>
            </a:pathLst>
          </a:cu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25F25EC-1A1F-4F78-9EE7-6D4FE4F53A73}"/>
              </a:ext>
            </a:extLst>
          </p:cNvPr>
          <p:cNvSpPr/>
          <p:nvPr/>
        </p:nvSpPr>
        <p:spPr>
          <a:xfrm>
            <a:off x="0" y="4797081"/>
            <a:ext cx="9144000" cy="717453"/>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t>  3D Holographic projection</a:t>
            </a:r>
            <a:endParaRPr lang="zh-CN" altLang="en-US" sz="2800" b="1" dirty="0"/>
          </a:p>
        </p:txBody>
      </p:sp>
      <p:sp>
        <p:nvSpPr>
          <p:cNvPr id="22" name="文本框 4">
            <a:extLst>
              <a:ext uri="{FF2B5EF4-FFF2-40B4-BE49-F238E27FC236}">
                <a16:creationId xmlns:a16="http://schemas.microsoft.com/office/drawing/2014/main" id="{459F5FCF-5AD4-442A-9E28-8763EA25A790}"/>
              </a:ext>
            </a:extLst>
          </p:cNvPr>
          <p:cNvSpPr>
            <a:spLocks noChangeArrowheads="1"/>
          </p:cNvSpPr>
          <p:nvPr/>
        </p:nvSpPr>
        <p:spPr bwMode="auto">
          <a:xfrm>
            <a:off x="239151" y="-274759"/>
            <a:ext cx="4926349" cy="521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3300" b="1" dirty="0">
                <a:solidFill>
                  <a:srgbClr val="82C441"/>
                </a:solidFill>
                <a:ea typeface="Arial Unicode MS" pitchFamily="2" charset="-122"/>
                <a:sym typeface="Arial Unicode MS" pitchFamily="2" charset="-122"/>
              </a:rPr>
              <a:t>01</a:t>
            </a:r>
            <a:endParaRPr lang="zh-CN" altLang="en-US" sz="33300" b="1" dirty="0">
              <a:solidFill>
                <a:srgbClr val="82C441"/>
              </a:solidFill>
              <a:ea typeface="Arial Unicode MS" pitchFamily="2" charset="-122"/>
              <a:sym typeface="Arial Unicode MS" pitchFamily="2" charset="-122"/>
            </a:endParaRPr>
          </a:p>
        </p:txBody>
      </p:sp>
      <p:sp>
        <p:nvSpPr>
          <p:cNvPr id="23" name="矩形 22">
            <a:extLst>
              <a:ext uri="{FF2B5EF4-FFF2-40B4-BE49-F238E27FC236}">
                <a16:creationId xmlns:a16="http://schemas.microsoft.com/office/drawing/2014/main" id="{AF07F4ED-C409-46DB-B6C1-74A9C1D3BE91}"/>
              </a:ext>
            </a:extLst>
          </p:cNvPr>
          <p:cNvSpPr/>
          <p:nvPr/>
        </p:nvSpPr>
        <p:spPr>
          <a:xfrm>
            <a:off x="4881489" y="5062997"/>
            <a:ext cx="4262511" cy="184252"/>
          </a:xfrm>
          <a:custGeom>
            <a:avLst/>
            <a:gdLst>
              <a:gd name="connsiteX0" fmla="*/ 0 w 4220309"/>
              <a:gd name="connsiteY0" fmla="*/ 0 h 153814"/>
              <a:gd name="connsiteX1" fmla="*/ 4220309 w 4220309"/>
              <a:gd name="connsiteY1" fmla="*/ 0 h 153814"/>
              <a:gd name="connsiteX2" fmla="*/ 4220309 w 4220309"/>
              <a:gd name="connsiteY2" fmla="*/ 153814 h 153814"/>
              <a:gd name="connsiteX3" fmla="*/ 0 w 4220309"/>
              <a:gd name="connsiteY3" fmla="*/ 153814 h 153814"/>
              <a:gd name="connsiteX4" fmla="*/ 0 w 4220309"/>
              <a:gd name="connsiteY4" fmla="*/ 0 h 153814"/>
              <a:gd name="connsiteX0" fmla="*/ 70339 w 4290648"/>
              <a:gd name="connsiteY0" fmla="*/ 0 h 153814"/>
              <a:gd name="connsiteX1" fmla="*/ 4290648 w 4290648"/>
              <a:gd name="connsiteY1" fmla="*/ 0 h 153814"/>
              <a:gd name="connsiteX2" fmla="*/ 4290648 w 4290648"/>
              <a:gd name="connsiteY2" fmla="*/ 153814 h 153814"/>
              <a:gd name="connsiteX3" fmla="*/ 0 w 4290648"/>
              <a:gd name="connsiteY3" fmla="*/ 153814 h 153814"/>
              <a:gd name="connsiteX4" fmla="*/ 70339 w 4290648"/>
              <a:gd name="connsiteY4" fmla="*/ 0 h 153814"/>
              <a:gd name="connsiteX0" fmla="*/ 70339 w 4290648"/>
              <a:gd name="connsiteY0" fmla="*/ 0 h 153814"/>
              <a:gd name="connsiteX1" fmla="*/ 4290648 w 4290648"/>
              <a:gd name="connsiteY1" fmla="*/ 0 h 153814"/>
              <a:gd name="connsiteX2" fmla="*/ 4290648 w 4290648"/>
              <a:gd name="connsiteY2" fmla="*/ 153814 h 153814"/>
              <a:gd name="connsiteX3" fmla="*/ 0 w 4290648"/>
              <a:gd name="connsiteY3" fmla="*/ 153814 h 153814"/>
              <a:gd name="connsiteX4" fmla="*/ 70339 w 4290648"/>
              <a:gd name="connsiteY4" fmla="*/ 0 h 153814"/>
              <a:gd name="connsiteX0" fmla="*/ 98475 w 4318784"/>
              <a:gd name="connsiteY0" fmla="*/ 0 h 153814"/>
              <a:gd name="connsiteX1" fmla="*/ 4318784 w 4318784"/>
              <a:gd name="connsiteY1" fmla="*/ 0 h 153814"/>
              <a:gd name="connsiteX2" fmla="*/ 4318784 w 4318784"/>
              <a:gd name="connsiteY2" fmla="*/ 153814 h 153814"/>
              <a:gd name="connsiteX3" fmla="*/ 0 w 4318784"/>
              <a:gd name="connsiteY3" fmla="*/ 153814 h 153814"/>
              <a:gd name="connsiteX4" fmla="*/ 98475 w 4318784"/>
              <a:gd name="connsiteY4" fmla="*/ 0 h 153814"/>
              <a:gd name="connsiteX0" fmla="*/ 42204 w 4262513"/>
              <a:gd name="connsiteY0" fmla="*/ 0 h 153814"/>
              <a:gd name="connsiteX1" fmla="*/ 4262513 w 4262513"/>
              <a:gd name="connsiteY1" fmla="*/ 0 h 153814"/>
              <a:gd name="connsiteX2" fmla="*/ 4262513 w 4262513"/>
              <a:gd name="connsiteY2" fmla="*/ 153814 h 153814"/>
              <a:gd name="connsiteX3" fmla="*/ 0 w 4262513"/>
              <a:gd name="connsiteY3" fmla="*/ 142071 h 153814"/>
              <a:gd name="connsiteX4" fmla="*/ 42204 w 4262513"/>
              <a:gd name="connsiteY4" fmla="*/ 0 h 153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2513" h="153814">
                <a:moveTo>
                  <a:pt x="42204" y="0"/>
                </a:moveTo>
                <a:lnTo>
                  <a:pt x="4262513" y="0"/>
                </a:lnTo>
                <a:lnTo>
                  <a:pt x="4262513" y="153814"/>
                </a:lnTo>
                <a:lnTo>
                  <a:pt x="0" y="142071"/>
                </a:lnTo>
                <a:lnTo>
                  <a:pt x="42204" y="0"/>
                </a:lnTo>
                <a:close/>
              </a:path>
            </a:pathLst>
          </a:custGeom>
          <a:solidFill>
            <a:srgbClr val="82C441"/>
          </a:solidFill>
          <a:ln>
            <a:solidFill>
              <a:srgbClr val="82C4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sp>
        <p:nvSpPr>
          <p:cNvPr id="24" name="矩形 5">
            <a:extLst>
              <a:ext uri="{FF2B5EF4-FFF2-40B4-BE49-F238E27FC236}">
                <a16:creationId xmlns:a16="http://schemas.microsoft.com/office/drawing/2014/main" id="{B9B01358-7F47-43D9-A015-6A070ADEDFEC}"/>
              </a:ext>
            </a:extLst>
          </p:cNvPr>
          <p:cNvSpPr>
            <a:spLocks noChangeArrowheads="1"/>
          </p:cNvSpPr>
          <p:nvPr/>
        </p:nvSpPr>
        <p:spPr bwMode="auto">
          <a:xfrm>
            <a:off x="6280228" y="4465791"/>
            <a:ext cx="27314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3200" dirty="0">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t>STEAM</a:t>
            </a:r>
            <a:r>
              <a:rPr lang="zh-CN" altLang="en-US" sz="3200" dirty="0">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t>介绍</a:t>
            </a:r>
            <a:endParaRPr lang="zh-CN" altLang="en-US" sz="3200" dirty="0">
              <a:solidFill>
                <a:schemeClr val="bg1"/>
              </a:solidFill>
              <a:latin typeface="华文中宋" panose="02010600040101010101" pitchFamily="2" charset="-122"/>
              <a:ea typeface="华文中宋" panose="02010600040101010101" pitchFamily="2" charset="-122"/>
            </a:endParaRPr>
          </a:p>
        </p:txBody>
      </p:sp>
      <p:sp>
        <p:nvSpPr>
          <p:cNvPr id="25" name="文本框 8">
            <a:extLst>
              <a:ext uri="{FF2B5EF4-FFF2-40B4-BE49-F238E27FC236}">
                <a16:creationId xmlns:a16="http://schemas.microsoft.com/office/drawing/2014/main" id="{DD799F60-24E1-4C91-B443-301F918513EB}"/>
              </a:ext>
            </a:extLst>
          </p:cNvPr>
          <p:cNvSpPr>
            <a:spLocks noChangeArrowheads="1"/>
          </p:cNvSpPr>
          <p:nvPr/>
        </p:nvSpPr>
        <p:spPr bwMode="auto">
          <a:xfrm>
            <a:off x="5862042" y="5261317"/>
            <a:ext cx="31933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200" b="1" dirty="0">
                <a:solidFill>
                  <a:srgbClr val="F7F7F7"/>
                </a:solidFill>
                <a:latin typeface="Times New Roman" panose="02020603050405020304" pitchFamily="18" charset="0"/>
                <a:ea typeface="微软雅黑" panose="020B0503020204020204" pitchFamily="34" charset="-122"/>
                <a:cs typeface="Times New Roman" panose="02020603050405020304" pitchFamily="18" charset="0"/>
              </a:rPr>
              <a:t> STEAM Introduction</a:t>
            </a:r>
            <a:endParaRPr lang="zh-CN" altLang="en-US" sz="2200" b="1" dirty="0">
              <a:solidFill>
                <a:srgbClr val="F7F7F7"/>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矩形 3">
            <a:extLst>
              <a:ext uri="{FF2B5EF4-FFF2-40B4-BE49-F238E27FC236}">
                <a16:creationId xmlns:a16="http://schemas.microsoft.com/office/drawing/2014/main" id="{CA10A273-6C33-4926-BDE4-1B8246B42018}"/>
              </a:ext>
            </a:extLst>
          </p:cNvPr>
          <p:cNvSpPr>
            <a:spLocks noChangeArrowheads="1"/>
          </p:cNvSpPr>
          <p:nvPr/>
        </p:nvSpPr>
        <p:spPr bwMode="auto">
          <a:xfrm>
            <a:off x="2398008" y="4797081"/>
            <a:ext cx="2968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b="1" dirty="0">
                <a:solidFill>
                  <a:schemeClr val="bg1"/>
                </a:solidFill>
                <a:sym typeface="Times New Roman" panose="02020603050405020304" pitchFamily="18" charset="0"/>
              </a:rPr>
              <a:t> </a:t>
            </a:r>
            <a:endParaRPr lang="en-US" altLang="zh-CN" sz="2800" b="1" dirty="0">
              <a:solidFill>
                <a:schemeClr val="bg1"/>
              </a:solidFill>
            </a:endParaRPr>
          </a:p>
        </p:txBody>
      </p:sp>
    </p:spTree>
    <p:extLst>
      <p:ext uri="{BB962C8B-B14F-4D97-AF65-F5344CB8AC3E}">
        <p14:creationId xmlns:p14="http://schemas.microsoft.com/office/powerpoint/2010/main" val="2772091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623592"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2 Curved light </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2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曲曲折折的光</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2</a:t>
            </a:r>
            <a:endParaRPr lang="zh-CN" altLang="en-US" sz="1600" b="1" dirty="0">
              <a:solidFill>
                <a:schemeClr val="tx1">
                  <a:lumMod val="65000"/>
                  <a:lumOff val="35000"/>
                </a:schemeClr>
              </a:solidFill>
            </a:endParaRPr>
          </a:p>
        </p:txBody>
      </p:sp>
      <p:sp>
        <p:nvSpPr>
          <p:cNvPr id="20" name="矩形 19">
            <a:extLst>
              <a:ext uri="{FF2B5EF4-FFF2-40B4-BE49-F238E27FC236}">
                <a16:creationId xmlns:a16="http://schemas.microsoft.com/office/drawing/2014/main" id="{5E0FC8BC-FC8D-45CD-82B8-6EF5970BF2B0}"/>
              </a:ext>
            </a:extLst>
          </p:cNvPr>
          <p:cNvSpPr/>
          <p:nvPr/>
        </p:nvSpPr>
        <p:spPr>
          <a:xfrm>
            <a:off x="72964" y="1056509"/>
            <a:ext cx="6562847" cy="559769"/>
          </a:xfrm>
          <a:prstGeom prst="rect">
            <a:avLst/>
          </a:prstGeom>
        </p:spPr>
        <p:txBody>
          <a:bodyPr wrap="square">
            <a:spAutoFit/>
          </a:bodyPr>
          <a:lstStyle/>
          <a:p>
            <a:pPr indent="304800" algn="just">
              <a:lnSpc>
                <a:spcPct val="150000"/>
              </a:lnSpc>
              <a:spcAft>
                <a:spcPts val="0"/>
              </a:spcAft>
            </a:pPr>
            <a:r>
              <a:rPr lang="zh-CN" altLang="en-US"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光的折射在生活中还有哪些运用</a:t>
            </a:r>
            <a:r>
              <a:rPr lang="zh-CN" altLang="zh-CN"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a:t>
            </a:r>
          </a:p>
        </p:txBody>
      </p:sp>
      <p:pic>
        <p:nvPicPr>
          <p:cNvPr id="15" name="图片 14" descr="图片包含 物体&#10;&#10;已生成极高可信度的说明">
            <a:extLst>
              <a:ext uri="{FF2B5EF4-FFF2-40B4-BE49-F238E27FC236}">
                <a16:creationId xmlns:a16="http://schemas.microsoft.com/office/drawing/2014/main" id="{EE1CCCDF-16DC-40BD-8290-9DC74E277F3B}"/>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1632" y="1737251"/>
            <a:ext cx="3614756" cy="3069327"/>
          </a:xfrm>
          <a:prstGeom prst="rect">
            <a:avLst/>
          </a:prstGeom>
        </p:spPr>
      </p:pic>
      <p:pic>
        <p:nvPicPr>
          <p:cNvPr id="21" name="图片 20" descr="图片包含 物体, 显微镜&#10;&#10;已生成极高可信度的说明">
            <a:extLst>
              <a:ext uri="{FF2B5EF4-FFF2-40B4-BE49-F238E27FC236}">
                <a16:creationId xmlns:a16="http://schemas.microsoft.com/office/drawing/2014/main" id="{690C4868-17C6-47CF-9F0B-8ADE85FF17AB}"/>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01884" y="1723885"/>
            <a:ext cx="3111970" cy="3077692"/>
          </a:xfrm>
          <a:prstGeom prst="rect">
            <a:avLst/>
          </a:prstGeom>
        </p:spPr>
      </p:pic>
      <p:sp>
        <p:nvSpPr>
          <p:cNvPr id="23" name="文本框 22">
            <a:extLst>
              <a:ext uri="{FF2B5EF4-FFF2-40B4-BE49-F238E27FC236}">
                <a16:creationId xmlns:a16="http://schemas.microsoft.com/office/drawing/2014/main" id="{90EAFA35-F8EE-41AD-A908-90B9146BDE06}"/>
              </a:ext>
            </a:extLst>
          </p:cNvPr>
          <p:cNvSpPr txBox="1"/>
          <p:nvPr/>
        </p:nvSpPr>
        <p:spPr>
          <a:xfrm>
            <a:off x="1539433" y="5324354"/>
            <a:ext cx="1723549"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天文望远镜</a:t>
            </a:r>
          </a:p>
        </p:txBody>
      </p:sp>
      <p:sp>
        <p:nvSpPr>
          <p:cNvPr id="25" name="文本框 24">
            <a:extLst>
              <a:ext uri="{FF2B5EF4-FFF2-40B4-BE49-F238E27FC236}">
                <a16:creationId xmlns:a16="http://schemas.microsoft.com/office/drawing/2014/main" id="{08023FD7-9EC2-4E09-A9DB-C4AAC1FF250D}"/>
              </a:ext>
            </a:extLst>
          </p:cNvPr>
          <p:cNvSpPr txBox="1"/>
          <p:nvPr/>
        </p:nvSpPr>
        <p:spPr>
          <a:xfrm>
            <a:off x="6153989" y="5319353"/>
            <a:ext cx="1107996"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显微镜</a:t>
            </a:r>
          </a:p>
        </p:txBody>
      </p:sp>
    </p:spTree>
    <p:extLst>
      <p:ext uri="{BB962C8B-B14F-4D97-AF65-F5344CB8AC3E}">
        <p14:creationId xmlns:p14="http://schemas.microsoft.com/office/powerpoint/2010/main" val="3231733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623592"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3 Light and color</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3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光与颜色</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7130005" y="232833"/>
            <a:ext cx="1617995" cy="52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3</a:t>
            </a:r>
            <a:endParaRPr lang="zh-CN" altLang="en-US" sz="1600" b="1" dirty="0">
              <a:solidFill>
                <a:schemeClr val="tx1">
                  <a:lumMod val="65000"/>
                  <a:lumOff val="35000"/>
                </a:schemeClr>
              </a:solidFill>
            </a:endParaRPr>
          </a:p>
        </p:txBody>
      </p:sp>
      <p:sp>
        <p:nvSpPr>
          <p:cNvPr id="5" name="文本框 4">
            <a:extLst>
              <a:ext uri="{FF2B5EF4-FFF2-40B4-BE49-F238E27FC236}">
                <a16:creationId xmlns:a16="http://schemas.microsoft.com/office/drawing/2014/main" id="{2EC2117A-F4D3-474B-ADBD-FF978EB5D06E}"/>
              </a:ext>
            </a:extLst>
          </p:cNvPr>
          <p:cNvSpPr txBox="1"/>
          <p:nvPr/>
        </p:nvSpPr>
        <p:spPr>
          <a:xfrm>
            <a:off x="395999" y="1016184"/>
            <a:ext cx="8493357" cy="830997"/>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红绿灯在我们生活中很常见，是它让城市交通井然有序，提高通信效率。</a:t>
            </a:r>
            <a:endParaRPr lang="en-US" altLang="zh-CN" sz="2400" dirty="0">
              <a:latin typeface="楷体" panose="02010609060101010101" pitchFamily="49" charset="-122"/>
              <a:ea typeface="楷体" panose="02010609060101010101" pitchFamily="49" charset="-122"/>
            </a:endParaRPr>
          </a:p>
        </p:txBody>
      </p:sp>
      <p:pic>
        <p:nvPicPr>
          <p:cNvPr id="16" name="图片 15" descr="图片包含 天空, 道路, 户外, 街道&#10;&#10;已生成极高可信度的说明">
            <a:extLst>
              <a:ext uri="{FF2B5EF4-FFF2-40B4-BE49-F238E27FC236}">
                <a16:creationId xmlns:a16="http://schemas.microsoft.com/office/drawing/2014/main" id="{F2CCB365-CCE7-490E-9B9A-5EA3474641AC}"/>
              </a:ext>
            </a:extLst>
          </p:cNvPr>
          <p:cNvPicPr>
            <a:picLocks noChangeAspect="1"/>
          </p:cNvPicPr>
          <p:nvPr/>
        </p:nvPicPr>
        <p:blipFill rotWithShape="1">
          <a:blip r:embed="rId9">
            <a:extLst>
              <a:ext uri="{28A0092B-C50C-407E-A947-70E740481C1C}">
                <a14:useLocalDpi xmlns:a14="http://schemas.microsoft.com/office/drawing/2010/main" val="0"/>
              </a:ext>
            </a:extLst>
          </a:blip>
          <a:srcRect l="62025" t="41789" b="8276"/>
          <a:stretch/>
        </p:blipFill>
        <p:spPr>
          <a:xfrm>
            <a:off x="3924300" y="2102611"/>
            <a:ext cx="4602362" cy="3242176"/>
          </a:xfrm>
          <a:prstGeom prst="rect">
            <a:avLst/>
          </a:prstGeom>
        </p:spPr>
      </p:pic>
      <p:pic>
        <p:nvPicPr>
          <p:cNvPr id="23" name="图片 22">
            <a:extLst>
              <a:ext uri="{FF2B5EF4-FFF2-40B4-BE49-F238E27FC236}">
                <a16:creationId xmlns:a16="http://schemas.microsoft.com/office/drawing/2014/main" id="{7DA7E0BD-047E-4E1B-846C-117EA9FBB5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7488" y="2162417"/>
            <a:ext cx="3341687" cy="3141292"/>
          </a:xfrm>
          <a:prstGeom prst="rect">
            <a:avLst/>
          </a:prstGeom>
        </p:spPr>
      </p:pic>
    </p:spTree>
    <p:extLst>
      <p:ext uri="{BB962C8B-B14F-4D97-AF65-F5344CB8AC3E}">
        <p14:creationId xmlns:p14="http://schemas.microsoft.com/office/powerpoint/2010/main" val="883649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623592"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3 Light and color</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3</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光与颜色</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7019592" y="232833"/>
            <a:ext cx="1728408" cy="55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3</a:t>
            </a:r>
            <a:endParaRPr lang="zh-CN" altLang="en-US" sz="1600" b="1" dirty="0">
              <a:solidFill>
                <a:schemeClr val="tx1">
                  <a:lumMod val="65000"/>
                  <a:lumOff val="35000"/>
                </a:schemeClr>
              </a:solidFill>
            </a:endParaRPr>
          </a:p>
        </p:txBody>
      </p:sp>
      <p:sp>
        <p:nvSpPr>
          <p:cNvPr id="25" name="矩形 24">
            <a:extLst>
              <a:ext uri="{FF2B5EF4-FFF2-40B4-BE49-F238E27FC236}">
                <a16:creationId xmlns:a16="http://schemas.microsoft.com/office/drawing/2014/main" id="{A1A47931-A3E0-4FAE-8E93-FCB91D722143}"/>
              </a:ext>
            </a:extLst>
          </p:cNvPr>
          <p:cNvSpPr/>
          <p:nvPr/>
        </p:nvSpPr>
        <p:spPr>
          <a:xfrm>
            <a:off x="102945" y="1015529"/>
            <a:ext cx="8925307" cy="1569660"/>
          </a:xfrm>
          <a:prstGeom prst="rect">
            <a:avLst/>
          </a:prstGeom>
        </p:spPr>
        <p:txBody>
          <a:bodyPr wrap="square">
            <a:spAutoFit/>
          </a:bodyPr>
          <a:lstStyle/>
          <a:p>
            <a:pPr algn="just"/>
            <a:r>
              <a:rPr lang="zh-CN" altLang="en-US" sz="2400" dirty="0">
                <a:latin typeface="微软雅黑" panose="020B0503020204020204" pitchFamily="34" charset="-122"/>
                <a:ea typeface="微软雅黑" panose="020B0503020204020204" pitchFamily="34" charset="-122"/>
              </a:rPr>
              <a:t>  </a:t>
            </a:r>
            <a:r>
              <a:rPr lang="zh-CN" altLang="en-US" sz="2400" dirty="0">
                <a:latin typeface="楷体" panose="02010609060101010101" pitchFamily="49" charset="-122"/>
                <a:ea typeface="楷体" panose="02010609060101010101" pitchFamily="49" charset="-122"/>
              </a:rPr>
              <a:t>世界上的第一台汽车诞生于</a:t>
            </a:r>
            <a:r>
              <a:rPr lang="en-US" altLang="zh-CN" sz="2400" dirty="0">
                <a:latin typeface="楷体" panose="02010609060101010101" pitchFamily="49" charset="-122"/>
                <a:ea typeface="楷体" panose="02010609060101010101" pitchFamily="49" charset="-122"/>
              </a:rPr>
              <a:t>1886</a:t>
            </a:r>
            <a:r>
              <a:rPr lang="zh-CN" altLang="en-US" sz="2400" dirty="0">
                <a:latin typeface="楷体" panose="02010609060101010101" pitchFamily="49" charset="-122"/>
                <a:ea typeface="楷体" panose="02010609060101010101" pitchFamily="49" charset="-122"/>
              </a:rPr>
              <a:t>年，但“红绿灯”却在</a:t>
            </a:r>
            <a:r>
              <a:rPr lang="en-US" altLang="zh-CN" sz="2400" dirty="0">
                <a:latin typeface="楷体" panose="02010609060101010101" pitchFamily="49" charset="-122"/>
                <a:ea typeface="楷体" panose="02010609060101010101" pitchFamily="49" charset="-122"/>
              </a:rPr>
              <a:t>1868</a:t>
            </a:r>
            <a:r>
              <a:rPr lang="zh-CN" altLang="en-US" sz="2400" dirty="0">
                <a:latin typeface="楷体" panose="02010609060101010101" pitchFamily="49" charset="-122"/>
                <a:ea typeface="楷体" panose="02010609060101010101" pitchFamily="49" charset="-122"/>
              </a:rPr>
              <a:t>年就问世了。</a:t>
            </a:r>
            <a:r>
              <a:rPr lang="en-US" altLang="zh-CN" sz="2400" dirty="0">
                <a:latin typeface="楷体" panose="02010609060101010101" pitchFamily="49" charset="-122"/>
                <a:ea typeface="楷体" panose="02010609060101010101" pitchFamily="49" charset="-122"/>
              </a:rPr>
              <a:t>1868</a:t>
            </a:r>
            <a:r>
              <a:rPr lang="zh-CN" altLang="en-US" sz="2400" dirty="0">
                <a:latin typeface="楷体" panose="02010609060101010101" pitchFamily="49" charset="-122"/>
                <a:ea typeface="楷体" panose="02010609060101010101" pitchFamily="49" charset="-122"/>
              </a:rPr>
              <a:t>年</a:t>
            </a:r>
            <a:r>
              <a:rPr lang="en-US" altLang="zh-CN" sz="2400" dirty="0">
                <a:latin typeface="楷体" panose="02010609060101010101" pitchFamily="49" charset="-122"/>
                <a:ea typeface="楷体" panose="02010609060101010101" pitchFamily="49" charset="-122"/>
              </a:rPr>
              <a:t>9</a:t>
            </a:r>
            <a:r>
              <a:rPr lang="zh-CN" altLang="en-US" sz="2400" dirty="0">
                <a:latin typeface="楷体" panose="02010609060101010101" pitchFamily="49" charset="-122"/>
                <a:ea typeface="楷体" panose="02010609060101010101" pitchFamily="49" charset="-122"/>
              </a:rPr>
              <a:t>月，在经常发生马车撞伤路人事故的英国伦敦议会大厦广场上</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机械师纳伊特根据警察总督查德</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梅因的建议，在乔治大街和布里奇大街交叉的路口上安装了世界上首个信号灯。</a:t>
            </a:r>
          </a:p>
        </p:txBody>
      </p:sp>
      <p:pic>
        <p:nvPicPr>
          <p:cNvPr id="2" name="图片 1">
            <a:extLst>
              <a:ext uri="{FF2B5EF4-FFF2-40B4-BE49-F238E27FC236}">
                <a16:creationId xmlns:a16="http://schemas.microsoft.com/office/drawing/2014/main" id="{164B0AAA-7FC6-4482-83C3-EB6B2205116D}"/>
              </a:ext>
            </a:extLst>
          </p:cNvPr>
          <p:cNvPicPr>
            <a:picLocks noChangeAspect="1"/>
          </p:cNvPicPr>
          <p:nvPr/>
        </p:nvPicPr>
        <p:blipFill>
          <a:blip r:embed="rId9"/>
          <a:stretch>
            <a:fillRect/>
          </a:stretch>
        </p:blipFill>
        <p:spPr>
          <a:xfrm>
            <a:off x="0" y="2585189"/>
            <a:ext cx="9144000" cy="3377642"/>
          </a:xfrm>
          <a:prstGeom prst="rect">
            <a:avLst/>
          </a:prstGeom>
        </p:spPr>
      </p:pic>
    </p:spTree>
    <p:extLst>
      <p:ext uri="{BB962C8B-B14F-4D97-AF65-F5344CB8AC3E}">
        <p14:creationId xmlns:p14="http://schemas.microsoft.com/office/powerpoint/2010/main" val="4221809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623592"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3 Light and color</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59438"/>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3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光与颜色</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3</a:t>
            </a:r>
            <a:endParaRPr lang="zh-CN" altLang="en-US" sz="1600" b="1" dirty="0">
              <a:solidFill>
                <a:schemeClr val="tx1">
                  <a:lumMod val="65000"/>
                  <a:lumOff val="35000"/>
                </a:schemeClr>
              </a:solidFill>
            </a:endParaRPr>
          </a:p>
        </p:txBody>
      </p:sp>
      <p:sp>
        <p:nvSpPr>
          <p:cNvPr id="25" name="矩形 24">
            <a:extLst>
              <a:ext uri="{FF2B5EF4-FFF2-40B4-BE49-F238E27FC236}">
                <a16:creationId xmlns:a16="http://schemas.microsoft.com/office/drawing/2014/main" id="{A1A47931-A3E0-4FAE-8E93-FCB91D722143}"/>
              </a:ext>
            </a:extLst>
          </p:cNvPr>
          <p:cNvSpPr/>
          <p:nvPr/>
        </p:nvSpPr>
        <p:spPr>
          <a:xfrm>
            <a:off x="102945" y="1015529"/>
            <a:ext cx="8925307" cy="1200329"/>
          </a:xfrm>
          <a:prstGeom prst="rect">
            <a:avLst/>
          </a:prstGeom>
        </p:spPr>
        <p:txBody>
          <a:bodyPr wrap="square">
            <a:spAutoFit/>
          </a:bodyPr>
          <a:lstStyle/>
          <a:p>
            <a:pPr algn="just"/>
            <a:r>
              <a:rPr lang="zh-CN" altLang="en-US" sz="2400" dirty="0">
                <a:latin typeface="楷体" panose="02010609060101010101" pitchFamily="49" charset="-122"/>
                <a:ea typeface="楷体" panose="02010609060101010101" pitchFamily="49" charset="-122"/>
              </a:rPr>
              <a:t>这个信号灯白天用一对形似十字架的红绿双色信号臂指示，到了晚间则使用可以旋转的红绿煤气灯来代替信号臂，信号变换由灯杆下方的警察手动控制。</a:t>
            </a:r>
          </a:p>
        </p:txBody>
      </p:sp>
      <p:pic>
        <p:nvPicPr>
          <p:cNvPr id="2" name="图片 1">
            <a:extLst>
              <a:ext uri="{FF2B5EF4-FFF2-40B4-BE49-F238E27FC236}">
                <a16:creationId xmlns:a16="http://schemas.microsoft.com/office/drawing/2014/main" id="{73D75A39-6058-493D-ABAD-887481FBCFE3}"/>
              </a:ext>
            </a:extLst>
          </p:cNvPr>
          <p:cNvPicPr>
            <a:picLocks noChangeAspect="1"/>
          </p:cNvPicPr>
          <p:nvPr/>
        </p:nvPicPr>
        <p:blipFill rotWithShape="1">
          <a:blip r:embed="rId9">
            <a:clrChange>
              <a:clrFrom>
                <a:srgbClr val="FFFFFF"/>
              </a:clrFrom>
              <a:clrTo>
                <a:srgbClr val="FFFFFF">
                  <a:alpha val="0"/>
                </a:srgbClr>
              </a:clrTo>
            </a:clrChange>
          </a:blip>
          <a:srcRect l="741" r="1637"/>
          <a:stretch/>
        </p:blipFill>
        <p:spPr>
          <a:xfrm>
            <a:off x="0" y="2305434"/>
            <a:ext cx="9144000" cy="3701470"/>
          </a:xfrm>
          <a:prstGeom prst="rect">
            <a:avLst/>
          </a:prstGeom>
        </p:spPr>
      </p:pic>
    </p:spTree>
    <p:extLst>
      <p:ext uri="{BB962C8B-B14F-4D97-AF65-F5344CB8AC3E}">
        <p14:creationId xmlns:p14="http://schemas.microsoft.com/office/powerpoint/2010/main" val="1697389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623592"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3 Light and color</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a:solidFill>
                  <a:schemeClr val="tx1">
                    <a:lumMod val="65000"/>
                    <a:lumOff val="35000"/>
                  </a:schemeClr>
                </a:solidFill>
                <a:latin typeface="黑体" panose="02010609060101010101" pitchFamily="49" charset="-122"/>
                <a:ea typeface="黑体" panose="02010609060101010101" pitchFamily="49" charset="-122"/>
              </a:rPr>
              <a:t>3 </a:t>
            </a:r>
            <a:r>
              <a:rPr lang="zh-CN" altLang="en-US" sz="3200" b="1" kern="100">
                <a:solidFill>
                  <a:schemeClr val="tx1">
                    <a:lumMod val="65000"/>
                    <a:lumOff val="35000"/>
                  </a:schemeClr>
                </a:solidFill>
                <a:latin typeface="黑体" panose="02010609060101010101" pitchFamily="49" charset="-122"/>
                <a:ea typeface="黑体" panose="02010609060101010101" pitchFamily="49" charset="-122"/>
              </a:rPr>
              <a:t>光与颜色</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3</a:t>
            </a:r>
            <a:endParaRPr lang="zh-CN" altLang="en-US" sz="1600" b="1" dirty="0">
              <a:solidFill>
                <a:schemeClr val="tx1">
                  <a:lumMod val="65000"/>
                  <a:lumOff val="35000"/>
                </a:schemeClr>
              </a:solidFill>
            </a:endParaRPr>
          </a:p>
        </p:txBody>
      </p:sp>
      <p:sp>
        <p:nvSpPr>
          <p:cNvPr id="2" name="矩形 1">
            <a:extLst>
              <a:ext uri="{FF2B5EF4-FFF2-40B4-BE49-F238E27FC236}">
                <a16:creationId xmlns:a16="http://schemas.microsoft.com/office/drawing/2014/main" id="{3CE86D3F-7478-4E15-A2CC-269002E857A2}"/>
              </a:ext>
            </a:extLst>
          </p:cNvPr>
          <p:cNvSpPr/>
          <p:nvPr/>
        </p:nvSpPr>
        <p:spPr>
          <a:xfrm>
            <a:off x="291225" y="997110"/>
            <a:ext cx="8771752" cy="1569660"/>
          </a:xfrm>
          <a:prstGeom prst="rect">
            <a:avLst/>
          </a:prstGeom>
        </p:spPr>
        <p:txBody>
          <a:bodyPr wrap="square">
            <a:spAutoFit/>
          </a:bodyPr>
          <a:lstStyle/>
          <a:p>
            <a:r>
              <a:rPr lang="zh-CN" altLang="en-US" sz="2400" dirty="0">
                <a:latin typeface="楷体" panose="02010609060101010101" pitchFamily="49" charset="-122"/>
                <a:ea typeface="楷体" panose="02010609060101010101" pitchFamily="49" charset="-122"/>
              </a:rPr>
              <a:t>然而第一盏交通信号灯“上岗”不到一个月就因为煤气泄漏发生了爆炸，随即英国政府将其拆除。此后，交通信号灯沉寂了几十年，直到</a:t>
            </a:r>
            <a:r>
              <a:rPr lang="en-US" altLang="zh-CN" sz="2400" dirty="0">
                <a:latin typeface="楷体" panose="02010609060101010101" pitchFamily="49" charset="-122"/>
                <a:ea typeface="楷体" panose="02010609060101010101" pitchFamily="49" charset="-122"/>
              </a:rPr>
              <a:t>1912</a:t>
            </a:r>
            <a:r>
              <a:rPr lang="zh-CN" altLang="en-US" sz="2400" dirty="0">
                <a:latin typeface="楷体" panose="02010609060101010101" pitchFamily="49" charset="-122"/>
                <a:ea typeface="楷体" panose="02010609060101010101" pitchFamily="49" charset="-122"/>
              </a:rPr>
              <a:t>年美国盐湖城警察莱斯特</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怀尔研制出电力信号灯，它才又重新回到历史舞台上。</a:t>
            </a:r>
          </a:p>
        </p:txBody>
      </p:sp>
      <p:pic>
        <p:nvPicPr>
          <p:cNvPr id="3" name="图片 2">
            <a:extLst>
              <a:ext uri="{FF2B5EF4-FFF2-40B4-BE49-F238E27FC236}">
                <a16:creationId xmlns:a16="http://schemas.microsoft.com/office/drawing/2014/main" id="{23B970D3-902E-4990-A5D1-ED4E8C8520B4}"/>
              </a:ext>
            </a:extLst>
          </p:cNvPr>
          <p:cNvPicPr>
            <a:picLocks noChangeAspect="1"/>
          </p:cNvPicPr>
          <p:nvPr/>
        </p:nvPicPr>
        <p:blipFill>
          <a:blip r:embed="rId9"/>
          <a:stretch>
            <a:fillRect/>
          </a:stretch>
        </p:blipFill>
        <p:spPr>
          <a:xfrm>
            <a:off x="40511" y="2581787"/>
            <a:ext cx="9103489" cy="3425117"/>
          </a:xfrm>
          <a:prstGeom prst="rect">
            <a:avLst/>
          </a:prstGeom>
        </p:spPr>
      </p:pic>
    </p:spTree>
    <p:extLst>
      <p:ext uri="{BB962C8B-B14F-4D97-AF65-F5344CB8AC3E}">
        <p14:creationId xmlns:p14="http://schemas.microsoft.com/office/powerpoint/2010/main" val="420972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623592"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3 Light and color</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a:solidFill>
                  <a:schemeClr val="tx1">
                    <a:lumMod val="65000"/>
                    <a:lumOff val="35000"/>
                  </a:schemeClr>
                </a:solidFill>
                <a:latin typeface="黑体" panose="02010609060101010101" pitchFamily="49" charset="-122"/>
                <a:ea typeface="黑体" panose="02010609060101010101" pitchFamily="49" charset="-122"/>
              </a:rPr>
              <a:t>3 </a:t>
            </a:r>
            <a:r>
              <a:rPr lang="zh-CN" altLang="en-US" sz="3200" b="1" kern="100">
                <a:solidFill>
                  <a:schemeClr val="tx1">
                    <a:lumMod val="65000"/>
                    <a:lumOff val="35000"/>
                  </a:schemeClr>
                </a:solidFill>
                <a:latin typeface="黑体" panose="02010609060101010101" pitchFamily="49" charset="-122"/>
                <a:ea typeface="黑体" panose="02010609060101010101" pitchFamily="49" charset="-122"/>
              </a:rPr>
              <a:t>光与颜色</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3</a:t>
            </a:r>
            <a:endParaRPr lang="zh-CN" altLang="en-US" sz="1600" b="1" dirty="0">
              <a:solidFill>
                <a:schemeClr val="tx1">
                  <a:lumMod val="65000"/>
                  <a:lumOff val="35000"/>
                </a:schemeClr>
              </a:solidFill>
            </a:endParaRPr>
          </a:p>
        </p:txBody>
      </p:sp>
      <p:sp>
        <p:nvSpPr>
          <p:cNvPr id="4" name="文本框 3">
            <a:extLst>
              <a:ext uri="{FF2B5EF4-FFF2-40B4-BE49-F238E27FC236}">
                <a16:creationId xmlns:a16="http://schemas.microsoft.com/office/drawing/2014/main" id="{F734562C-B4D9-4954-A36E-4BE3FB484279}"/>
              </a:ext>
            </a:extLst>
          </p:cNvPr>
          <p:cNvSpPr txBox="1"/>
          <p:nvPr/>
        </p:nvSpPr>
        <p:spPr>
          <a:xfrm>
            <a:off x="327488" y="1106599"/>
            <a:ext cx="6647974"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为什么现代交通信号灯要选择</a:t>
            </a:r>
            <a:r>
              <a:rPr lang="zh-CN" altLang="en-US" sz="2800" dirty="0">
                <a:solidFill>
                  <a:srgbClr val="FF0000"/>
                </a:solidFill>
                <a:latin typeface="隶书" panose="02010509060101010101" pitchFamily="49" charset="-122"/>
                <a:ea typeface="隶书" panose="02010509060101010101" pitchFamily="49" charset="-122"/>
              </a:rPr>
              <a:t>红绿色</a:t>
            </a:r>
            <a:r>
              <a:rPr lang="zh-CN" altLang="en-US" sz="2800" dirty="0">
                <a:latin typeface="隶书" panose="02010509060101010101" pitchFamily="49" charset="-122"/>
                <a:ea typeface="隶书" panose="02010509060101010101" pitchFamily="49" charset="-122"/>
              </a:rPr>
              <a:t>呢</a:t>
            </a:r>
            <a:r>
              <a:rPr lang="zh-CN" altLang="en-US" sz="2800" dirty="0">
                <a:latin typeface="楷体" panose="02010609060101010101" pitchFamily="49" charset="-122"/>
                <a:ea typeface="楷体" panose="02010609060101010101" pitchFamily="49" charset="-122"/>
              </a:rPr>
              <a:t>？</a:t>
            </a:r>
          </a:p>
        </p:txBody>
      </p:sp>
      <p:pic>
        <p:nvPicPr>
          <p:cNvPr id="15" name="图片 14" descr="图片包含 交通灯&#10;&#10;已生成极高可信度的说明">
            <a:extLst>
              <a:ext uri="{FF2B5EF4-FFF2-40B4-BE49-F238E27FC236}">
                <a16:creationId xmlns:a16="http://schemas.microsoft.com/office/drawing/2014/main" id="{1F663074-3258-4F41-9ED7-848B13B69C64}"/>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3385" t="5539" r="4123" b="7596"/>
          <a:stretch/>
        </p:blipFill>
        <p:spPr>
          <a:xfrm>
            <a:off x="2612683" y="1694648"/>
            <a:ext cx="3709083" cy="4181203"/>
          </a:xfrm>
          <a:prstGeom prst="rect">
            <a:avLst/>
          </a:prstGeom>
        </p:spPr>
      </p:pic>
    </p:spTree>
    <p:extLst>
      <p:ext uri="{BB962C8B-B14F-4D97-AF65-F5344CB8AC3E}">
        <p14:creationId xmlns:p14="http://schemas.microsoft.com/office/powerpoint/2010/main" val="119373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623592"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3 Light and color</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3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光与颜色</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3</a:t>
            </a:r>
            <a:endParaRPr lang="zh-CN" altLang="en-US" sz="1600" b="1" dirty="0">
              <a:solidFill>
                <a:schemeClr val="tx1">
                  <a:lumMod val="65000"/>
                  <a:lumOff val="35000"/>
                </a:schemeClr>
              </a:solidFill>
            </a:endParaRPr>
          </a:p>
        </p:txBody>
      </p:sp>
      <p:pic>
        <p:nvPicPr>
          <p:cNvPr id="21" name="图片 20">
            <a:extLst>
              <a:ext uri="{FF2B5EF4-FFF2-40B4-BE49-F238E27FC236}">
                <a16:creationId xmlns:a16="http://schemas.microsoft.com/office/drawing/2014/main" id="{06BCCFB3-D5BA-4213-9242-9A56D5B5E873}"/>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7984" y="1887427"/>
            <a:ext cx="2585016" cy="1858731"/>
          </a:xfrm>
          <a:prstGeom prst="rect">
            <a:avLst/>
          </a:prstGeom>
        </p:spPr>
      </p:pic>
      <p:sp>
        <p:nvSpPr>
          <p:cNvPr id="23" name="文本框 22">
            <a:extLst>
              <a:ext uri="{FF2B5EF4-FFF2-40B4-BE49-F238E27FC236}">
                <a16:creationId xmlns:a16="http://schemas.microsoft.com/office/drawing/2014/main" id="{F6A7A9F2-FBA6-4A93-AE96-CCB1E1E452C8}"/>
              </a:ext>
            </a:extLst>
          </p:cNvPr>
          <p:cNvSpPr txBox="1"/>
          <p:nvPr/>
        </p:nvSpPr>
        <p:spPr>
          <a:xfrm>
            <a:off x="3240911" y="2065992"/>
            <a:ext cx="5903089" cy="1569660"/>
          </a:xfrm>
          <a:prstGeom prst="rect">
            <a:avLst/>
          </a:prstGeom>
          <a:noFill/>
        </p:spPr>
        <p:txBody>
          <a:bodyPr wrap="square" rtlCol="0">
            <a:spAutoFit/>
          </a:bodyPr>
          <a:lstStyle/>
          <a:p>
            <a:r>
              <a:rPr lang="zh-CN" altLang="en-US" sz="2400" b="1" dirty="0">
                <a:solidFill>
                  <a:srgbClr val="FF0000"/>
                </a:solidFill>
                <a:latin typeface="楷体" panose="02010609060101010101" pitchFamily="49" charset="-122"/>
                <a:ea typeface="楷体" panose="02010609060101010101" pitchFamily="49" charset="-122"/>
              </a:rPr>
              <a:t>光之所以具有“颜色”是因为具有不同的波长。</a:t>
            </a:r>
            <a:r>
              <a:rPr lang="zh-CN" altLang="zh-CN" sz="2400" b="1" dirty="0">
                <a:solidFill>
                  <a:srgbClr val="FF0000"/>
                </a:solidFill>
                <a:latin typeface="楷体" panose="02010609060101010101" pitchFamily="49" charset="-122"/>
                <a:ea typeface="楷体" panose="02010609060101010101" pitchFamily="49" charset="-122"/>
              </a:rPr>
              <a:t>人的视网膜含有杆状和三种锥状感光细胞。</a:t>
            </a:r>
            <a:r>
              <a:rPr lang="zh-CN" altLang="en-US" sz="2400" b="1" dirty="0">
                <a:solidFill>
                  <a:srgbClr val="FF0000"/>
                </a:solidFill>
                <a:latin typeface="楷体" panose="02010609060101010101" pitchFamily="49" charset="-122"/>
                <a:ea typeface="楷体" panose="02010609060101010101" pitchFamily="49" charset="-122"/>
              </a:rPr>
              <a:t>由于视觉结构影响，人最容易分辨红色与绿色。</a:t>
            </a:r>
          </a:p>
        </p:txBody>
      </p:sp>
      <p:sp>
        <p:nvSpPr>
          <p:cNvPr id="25" name="矩形 24">
            <a:extLst>
              <a:ext uri="{FF2B5EF4-FFF2-40B4-BE49-F238E27FC236}">
                <a16:creationId xmlns:a16="http://schemas.microsoft.com/office/drawing/2014/main" id="{D753C1FF-43FC-475A-B5C2-EFD5AE2643AC}"/>
              </a:ext>
            </a:extLst>
          </p:cNvPr>
          <p:cNvSpPr/>
          <p:nvPr/>
        </p:nvSpPr>
        <p:spPr>
          <a:xfrm>
            <a:off x="3372545" y="3878163"/>
            <a:ext cx="5620983" cy="1569660"/>
          </a:xfrm>
          <a:prstGeom prst="rect">
            <a:avLst/>
          </a:prstGeom>
        </p:spPr>
        <p:txBody>
          <a:bodyPr wrap="square">
            <a:spAutoFit/>
          </a:bodyPr>
          <a:lstStyle/>
          <a:p>
            <a:r>
              <a:rPr lang="zh-CN" altLang="zh-CN" sz="2400" kern="0" dirty="0">
                <a:solidFill>
                  <a:srgbClr val="00B050"/>
                </a:solidFill>
                <a:latin typeface="楷体" panose="02010609060101010101" pitchFamily="49" charset="-122"/>
                <a:ea typeface="楷体" panose="02010609060101010101" pitchFamily="49" charset="-122"/>
                <a:cs typeface="宋体" panose="02010600030101010101" pitchFamily="2" charset="-122"/>
              </a:rPr>
              <a:t>红色光的波长比较长，所以红灯十分醒目，作为警示灯最合适；绿色光的光线比较柔和，与红色光形成鲜明的对比，所以用绿灯表示可以安全通行</a:t>
            </a:r>
            <a:r>
              <a:rPr lang="zh-CN" altLang="en-US" sz="2400" kern="0" dirty="0">
                <a:solidFill>
                  <a:srgbClr val="00B050"/>
                </a:solidFill>
                <a:latin typeface="楷体" panose="02010609060101010101" pitchFamily="49" charset="-122"/>
                <a:ea typeface="楷体" panose="02010609060101010101" pitchFamily="49" charset="-122"/>
                <a:cs typeface="宋体" panose="02010600030101010101" pitchFamily="2" charset="-122"/>
              </a:rPr>
              <a:t>。</a:t>
            </a:r>
            <a:endParaRPr lang="zh-CN" altLang="en-US" sz="2400" dirty="0">
              <a:solidFill>
                <a:srgbClr val="00B050"/>
              </a:solidFill>
              <a:latin typeface="楷体" panose="02010609060101010101" pitchFamily="49" charset="-122"/>
              <a:ea typeface="楷体" panose="02010609060101010101" pitchFamily="49" charset="-122"/>
            </a:endParaRPr>
          </a:p>
        </p:txBody>
      </p:sp>
      <p:pic>
        <p:nvPicPr>
          <p:cNvPr id="27" name="图片 26" descr="图片包含 定居者, 书写用具, 铅笔&#10;&#10;已生成极高可信度的说明">
            <a:extLst>
              <a:ext uri="{FF2B5EF4-FFF2-40B4-BE49-F238E27FC236}">
                <a16:creationId xmlns:a16="http://schemas.microsoft.com/office/drawing/2014/main" id="{3DFD406B-2E99-499C-862A-4E365D745943}"/>
              </a:ext>
            </a:extLst>
          </p:cNvPr>
          <p:cNvPicPr>
            <a:picLocks noChangeAspect="1"/>
          </p:cNvPicPr>
          <p:nvPr/>
        </p:nvPicPr>
        <p:blipFill rotWithShape="1">
          <a:blip r:embed="rId10">
            <a:extLst>
              <a:ext uri="{28A0092B-C50C-407E-A947-70E740481C1C}">
                <a14:useLocalDpi xmlns:a14="http://schemas.microsoft.com/office/drawing/2010/main" val="0"/>
              </a:ext>
            </a:extLst>
          </a:blip>
          <a:srcRect b="7886"/>
          <a:stretch/>
        </p:blipFill>
        <p:spPr>
          <a:xfrm>
            <a:off x="567983" y="3928750"/>
            <a:ext cx="2585015" cy="1735090"/>
          </a:xfrm>
          <a:prstGeom prst="rect">
            <a:avLst/>
          </a:prstGeom>
        </p:spPr>
      </p:pic>
      <p:sp>
        <p:nvSpPr>
          <p:cNvPr id="28" name="文本框 27">
            <a:extLst>
              <a:ext uri="{FF2B5EF4-FFF2-40B4-BE49-F238E27FC236}">
                <a16:creationId xmlns:a16="http://schemas.microsoft.com/office/drawing/2014/main" id="{3B25F045-0454-43D7-82D4-212326A719DA}"/>
              </a:ext>
            </a:extLst>
          </p:cNvPr>
          <p:cNvSpPr txBox="1"/>
          <p:nvPr/>
        </p:nvSpPr>
        <p:spPr>
          <a:xfrm>
            <a:off x="396000" y="1183122"/>
            <a:ext cx="7185418" cy="523220"/>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其实这与光的波长和我们的眼睛结构有关。</a:t>
            </a:r>
          </a:p>
        </p:txBody>
      </p:sp>
    </p:spTree>
    <p:extLst>
      <p:ext uri="{BB962C8B-B14F-4D97-AF65-F5344CB8AC3E}">
        <p14:creationId xmlns:p14="http://schemas.microsoft.com/office/powerpoint/2010/main" val="4091408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623592"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3 Light and color</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3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光与颜色</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3</a:t>
            </a:r>
            <a:endParaRPr lang="zh-CN" altLang="en-US" sz="1600" b="1" dirty="0">
              <a:solidFill>
                <a:schemeClr val="tx1">
                  <a:lumMod val="65000"/>
                  <a:lumOff val="35000"/>
                </a:schemeClr>
              </a:solidFill>
            </a:endParaRPr>
          </a:p>
        </p:txBody>
      </p:sp>
      <p:sp>
        <p:nvSpPr>
          <p:cNvPr id="21" name="文本框 20">
            <a:extLst>
              <a:ext uri="{FF2B5EF4-FFF2-40B4-BE49-F238E27FC236}">
                <a16:creationId xmlns:a16="http://schemas.microsoft.com/office/drawing/2014/main" id="{5E6D3FF2-0082-4A3A-8F46-E3D85F9AC0B6}"/>
              </a:ext>
            </a:extLst>
          </p:cNvPr>
          <p:cNvSpPr txBox="1"/>
          <p:nvPr/>
        </p:nvSpPr>
        <p:spPr>
          <a:xfrm>
            <a:off x="306098" y="1097075"/>
            <a:ext cx="8441902" cy="523220"/>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我们所能看见的光属于可见光，还有我们看不见的光。</a:t>
            </a:r>
          </a:p>
        </p:txBody>
      </p:sp>
      <p:sp>
        <p:nvSpPr>
          <p:cNvPr id="27" name="文本框 26">
            <a:extLst>
              <a:ext uri="{FF2B5EF4-FFF2-40B4-BE49-F238E27FC236}">
                <a16:creationId xmlns:a16="http://schemas.microsoft.com/office/drawing/2014/main" id="{0587C55D-192F-49FA-A4DC-1BEC505AC903}"/>
              </a:ext>
            </a:extLst>
          </p:cNvPr>
          <p:cNvSpPr txBox="1"/>
          <p:nvPr/>
        </p:nvSpPr>
        <p:spPr>
          <a:xfrm rot="5400000">
            <a:off x="6917790" y="2809344"/>
            <a:ext cx="1908215" cy="2104364"/>
          </a:xfrm>
          <a:prstGeom prst="rect">
            <a:avLst/>
          </a:prstGeom>
          <a:noFill/>
        </p:spPr>
        <p:txBody>
          <a:bodyPr vert="vert270" wrap="square" rtlCol="0">
            <a:spAutoFit/>
          </a:bodyPr>
          <a:lstStyle/>
          <a:p>
            <a:r>
              <a:rPr lang="zh-CN" altLang="en-US" sz="2800" dirty="0">
                <a:latin typeface="楷体" panose="02010609060101010101" pitchFamily="49" charset="-122"/>
                <a:ea typeface="楷体" panose="02010609060101010101" pitchFamily="49" charset="-122"/>
              </a:rPr>
              <a:t>你知道什么是</a:t>
            </a:r>
            <a:r>
              <a:rPr lang="zh-CN" altLang="en-US" sz="2800" dirty="0">
                <a:solidFill>
                  <a:srgbClr val="FF0000"/>
                </a:solidFill>
                <a:latin typeface="楷体" panose="02010609060101010101" pitchFamily="49" charset="-122"/>
                <a:ea typeface="楷体" panose="02010609060101010101" pitchFamily="49" charset="-122"/>
              </a:rPr>
              <a:t>红外线</a:t>
            </a:r>
            <a:r>
              <a:rPr lang="zh-CN" altLang="en-US" sz="2800" dirty="0">
                <a:latin typeface="楷体" panose="02010609060101010101" pitchFamily="49" charset="-122"/>
                <a:ea typeface="楷体" panose="02010609060101010101" pitchFamily="49" charset="-122"/>
              </a:rPr>
              <a:t>和</a:t>
            </a:r>
            <a:r>
              <a:rPr lang="zh-CN" altLang="en-US" sz="2800" dirty="0">
                <a:solidFill>
                  <a:srgbClr val="7030A0"/>
                </a:solidFill>
                <a:latin typeface="楷体" panose="02010609060101010101" pitchFamily="49" charset="-122"/>
                <a:ea typeface="楷体" panose="02010609060101010101" pitchFamily="49" charset="-122"/>
              </a:rPr>
              <a:t>紫外线</a:t>
            </a:r>
            <a:r>
              <a:rPr lang="zh-CN" altLang="en-US" sz="2800" dirty="0">
                <a:latin typeface="楷体" panose="02010609060101010101" pitchFamily="49" charset="-122"/>
                <a:ea typeface="楷体" panose="02010609060101010101" pitchFamily="49" charset="-122"/>
              </a:rPr>
              <a:t>么</a:t>
            </a:r>
            <a:r>
              <a:rPr lang="en-US" altLang="zh-CN" sz="2800" dirty="0">
                <a:solidFill>
                  <a:srgbClr val="7030A0"/>
                </a:solidFill>
                <a:latin typeface="楷体" panose="02010609060101010101" pitchFamily="49" charset="-122"/>
                <a:ea typeface="楷体" panose="02010609060101010101" pitchFamily="49" charset="-122"/>
              </a:rPr>
              <a:t>?</a:t>
            </a:r>
            <a:endParaRPr lang="zh-CN" altLang="en-US" sz="2800" dirty="0">
              <a:solidFill>
                <a:srgbClr val="7030A0"/>
              </a:solidFill>
              <a:latin typeface="楷体" panose="02010609060101010101" pitchFamily="49" charset="-122"/>
              <a:ea typeface="楷体" panose="02010609060101010101" pitchFamily="49" charset="-122"/>
            </a:endParaRPr>
          </a:p>
        </p:txBody>
      </p:sp>
      <p:pic>
        <p:nvPicPr>
          <p:cNvPr id="3" name="图片 2" descr="图片包含 屏幕截图&#10;&#10;已生成极高可信度的说明">
            <a:extLst>
              <a:ext uri="{FF2B5EF4-FFF2-40B4-BE49-F238E27FC236}">
                <a16:creationId xmlns:a16="http://schemas.microsoft.com/office/drawing/2014/main" id="{02E46B44-F2BA-47AC-8BA5-49FBDFC1ABEC}"/>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3553"/>
          <a:stretch/>
        </p:blipFill>
        <p:spPr>
          <a:xfrm>
            <a:off x="99744" y="1584865"/>
            <a:ext cx="6601998" cy="4385702"/>
          </a:xfrm>
          <a:prstGeom prst="rect">
            <a:avLst/>
          </a:prstGeom>
        </p:spPr>
      </p:pic>
    </p:spTree>
    <p:extLst>
      <p:ext uri="{BB962C8B-B14F-4D97-AF65-F5344CB8AC3E}">
        <p14:creationId xmlns:p14="http://schemas.microsoft.com/office/powerpoint/2010/main" val="40206611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623592"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3 Light and color</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3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光与颜色</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3</a:t>
            </a:r>
            <a:endParaRPr lang="zh-CN" altLang="en-US" sz="1600" b="1" dirty="0">
              <a:solidFill>
                <a:schemeClr val="tx1">
                  <a:lumMod val="65000"/>
                  <a:lumOff val="35000"/>
                </a:schemeClr>
              </a:solidFill>
            </a:endParaRPr>
          </a:p>
        </p:txBody>
      </p:sp>
      <p:pic>
        <p:nvPicPr>
          <p:cNvPr id="21" name="图片 20" descr="图片包含 树, 草, 户外, 植物&#10;&#10;已生成极高可信度的说明">
            <a:extLst>
              <a:ext uri="{FF2B5EF4-FFF2-40B4-BE49-F238E27FC236}">
                <a16:creationId xmlns:a16="http://schemas.microsoft.com/office/drawing/2014/main" id="{99B1486D-56F9-414F-AD5F-B866F110CA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2134958"/>
            <a:ext cx="3931997" cy="2772549"/>
          </a:xfrm>
          <a:prstGeom prst="rect">
            <a:avLst/>
          </a:prstGeom>
        </p:spPr>
      </p:pic>
      <p:pic>
        <p:nvPicPr>
          <p:cNvPr id="23" name="图片 22" descr="图片包含 爬行动物, 动物&#10;&#10;已生成高可信度的说明">
            <a:extLst>
              <a:ext uri="{FF2B5EF4-FFF2-40B4-BE49-F238E27FC236}">
                <a16:creationId xmlns:a16="http://schemas.microsoft.com/office/drawing/2014/main" id="{D0288A34-9D22-426A-9D8C-9AA18D7B687D}"/>
              </a:ext>
            </a:extLst>
          </p:cNvPr>
          <p:cNvPicPr>
            <a:picLocks noChangeAspect="1"/>
          </p:cNvPicPr>
          <p:nvPr/>
        </p:nvPicPr>
        <p:blipFill rotWithShape="1">
          <a:blip r:embed="rId10">
            <a:extLst>
              <a:ext uri="{28A0092B-C50C-407E-A947-70E740481C1C}">
                <a14:useLocalDpi xmlns:a14="http://schemas.microsoft.com/office/drawing/2010/main" val="0"/>
              </a:ext>
            </a:extLst>
          </a:blip>
          <a:srcRect r="11519" b="6861"/>
          <a:stretch/>
        </p:blipFill>
        <p:spPr>
          <a:xfrm>
            <a:off x="327488" y="2145753"/>
            <a:ext cx="3812712" cy="2780594"/>
          </a:xfrm>
          <a:prstGeom prst="rect">
            <a:avLst/>
          </a:prstGeom>
        </p:spPr>
      </p:pic>
      <p:sp>
        <p:nvSpPr>
          <p:cNvPr id="25" name="矩形 24">
            <a:extLst>
              <a:ext uri="{FF2B5EF4-FFF2-40B4-BE49-F238E27FC236}">
                <a16:creationId xmlns:a16="http://schemas.microsoft.com/office/drawing/2014/main" id="{CCCABC14-463C-4439-BE09-BBEF6D3DE99B}"/>
              </a:ext>
            </a:extLst>
          </p:cNvPr>
          <p:cNvSpPr/>
          <p:nvPr/>
        </p:nvSpPr>
        <p:spPr>
          <a:xfrm>
            <a:off x="280644" y="1157235"/>
            <a:ext cx="8718767" cy="954107"/>
          </a:xfrm>
          <a:prstGeom prst="rect">
            <a:avLst/>
          </a:prstGeom>
        </p:spPr>
        <p:txBody>
          <a:bodyPr wrap="square">
            <a:spAutoFit/>
          </a:bodyPr>
          <a:lstStyle/>
          <a:p>
            <a:r>
              <a:rPr lang="zh-CN" altLang="zh-CN" sz="2800" dirty="0">
                <a:ea typeface="楷体" panose="02010609060101010101" pitchFamily="49" charset="-122"/>
                <a:cs typeface="Times New Roman" panose="02020603050405020304" pitchFamily="18" charset="0"/>
              </a:rPr>
              <a:t>哪种颜色的光是</a:t>
            </a:r>
            <a:r>
              <a:rPr lang="zh-CN" altLang="zh-CN" sz="2800" dirty="0">
                <a:solidFill>
                  <a:srgbClr val="FF0000"/>
                </a:solidFill>
                <a:ea typeface="楷体" panose="02010609060101010101" pitchFamily="49" charset="-122"/>
                <a:cs typeface="Times New Roman" panose="02020603050405020304" pitchFamily="18" charset="0"/>
              </a:rPr>
              <a:t>最纯的光</a:t>
            </a:r>
            <a:r>
              <a:rPr lang="zh-CN" altLang="zh-CN" sz="2800" dirty="0">
                <a:ea typeface="楷体" panose="02010609060101010101" pitchFamily="49" charset="-122"/>
                <a:cs typeface="Times New Roman" panose="02020603050405020304" pitchFamily="18" charset="0"/>
              </a:rPr>
              <a:t>？是白光吗？</a:t>
            </a:r>
            <a:endParaRPr lang="en-US" altLang="zh-CN" sz="2800" dirty="0">
              <a:ea typeface="楷体" panose="02010609060101010101" pitchFamily="49" charset="-122"/>
              <a:cs typeface="Times New Roman" panose="02020603050405020304" pitchFamily="18" charset="0"/>
            </a:endParaRPr>
          </a:p>
          <a:p>
            <a:r>
              <a:rPr lang="zh-CN" altLang="en-US" sz="2800" dirty="0">
                <a:ea typeface="楷体" panose="02010609060101010101" pitchFamily="49" charset="-122"/>
                <a:cs typeface="Times New Roman" panose="02020603050405020304" pitchFamily="18" charset="0"/>
              </a:rPr>
              <a:t>太阳光是什么颜色？</a:t>
            </a:r>
            <a:endParaRPr lang="zh-CN" altLang="en-US" sz="2800" dirty="0"/>
          </a:p>
        </p:txBody>
      </p:sp>
    </p:spTree>
    <p:extLst>
      <p:ext uri="{BB962C8B-B14F-4D97-AF65-F5344CB8AC3E}">
        <p14:creationId xmlns:p14="http://schemas.microsoft.com/office/powerpoint/2010/main" val="900081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423592" y="425450"/>
            <a:ext cx="6623592"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Newton prism experiment</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牛顿棱镜实验</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7134948" y="232832"/>
            <a:ext cx="1613052"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3</a:t>
            </a:r>
            <a:endParaRPr lang="zh-CN" altLang="en-US" sz="1600" b="1" dirty="0">
              <a:solidFill>
                <a:schemeClr val="tx1">
                  <a:lumMod val="65000"/>
                  <a:lumOff val="35000"/>
                </a:schemeClr>
              </a:solidFill>
            </a:endParaRPr>
          </a:p>
        </p:txBody>
      </p:sp>
      <p:sp>
        <p:nvSpPr>
          <p:cNvPr id="3" name="矩形 2">
            <a:extLst>
              <a:ext uri="{FF2B5EF4-FFF2-40B4-BE49-F238E27FC236}">
                <a16:creationId xmlns:a16="http://schemas.microsoft.com/office/drawing/2014/main" id="{FEC1463B-375F-47F9-A797-F99482FDEC62}"/>
              </a:ext>
            </a:extLst>
          </p:cNvPr>
          <p:cNvSpPr/>
          <p:nvPr/>
        </p:nvSpPr>
        <p:spPr>
          <a:xfrm>
            <a:off x="327488" y="1048100"/>
            <a:ext cx="8573444" cy="1938992"/>
          </a:xfrm>
          <a:prstGeom prst="rect">
            <a:avLst/>
          </a:prstGeom>
        </p:spPr>
        <p:txBody>
          <a:bodyPr wrap="square">
            <a:spAutoFit/>
          </a:bodyPr>
          <a:lstStyle/>
          <a:p>
            <a:r>
              <a:rPr lang="en-US" altLang="zh-CN" sz="2400" dirty="0">
                <a:latin typeface="隶书" panose="02010509060101010101" pitchFamily="49" charset="-122"/>
                <a:ea typeface="隶书" panose="02010509060101010101" pitchFamily="49" charset="-122"/>
              </a:rPr>
              <a:t>1666</a:t>
            </a:r>
            <a:r>
              <a:rPr lang="zh-CN" altLang="en-US" sz="2400" dirty="0">
                <a:latin typeface="隶书" panose="02010509060101010101" pitchFamily="49" charset="-122"/>
                <a:ea typeface="隶书" panose="02010509060101010101" pitchFamily="49" charset="-122"/>
              </a:rPr>
              <a:t>年，牛顿利用在家休假期间，找来了一块三棱镜，用来进行分解太阳光的色散实验。他布置了一个房间作为暗室，只在窗板上开一个圆形小孔，让太阳光射入，在小孔面前放一块三棱镜，立刻在对面墙上看到了鲜艳的像彩虹一样的七彩色带，这七种颜色由近及远依次排列为红、橙、黄、绿、蓝、靛、紫。</a:t>
            </a:r>
          </a:p>
        </p:txBody>
      </p:sp>
      <p:pic>
        <p:nvPicPr>
          <p:cNvPr id="23" name="图片 22">
            <a:extLst>
              <a:ext uri="{FF2B5EF4-FFF2-40B4-BE49-F238E27FC236}">
                <a16:creationId xmlns:a16="http://schemas.microsoft.com/office/drawing/2014/main" id="{976A94C4-5BB6-400F-A3EF-91B599C636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85850" y="3020858"/>
            <a:ext cx="4162749" cy="2789042"/>
          </a:xfrm>
          <a:prstGeom prst="rect">
            <a:avLst/>
          </a:prstGeom>
        </p:spPr>
      </p:pic>
    </p:spTree>
    <p:extLst>
      <p:ext uri="{BB962C8B-B14F-4D97-AF65-F5344CB8AC3E}">
        <p14:creationId xmlns:p14="http://schemas.microsoft.com/office/powerpoint/2010/main" val="2639465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205288" y="6181725"/>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4</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a:extLst>
              <a:ext uri="{FF2B5EF4-FFF2-40B4-BE49-F238E27FC236}">
                <a16:creationId xmlns:a16="http://schemas.microsoft.com/office/drawing/2014/main" id="{A2F77093-C08D-4ABD-A778-94E76027BA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44" name="AutoShape 5">
            <a:extLst>
              <a:ext uri="{FF2B5EF4-FFF2-40B4-BE49-F238E27FC236}">
                <a16:creationId xmlns:a16="http://schemas.microsoft.com/office/drawing/2014/main" id="{9C2B88E0-A730-4EA5-A3F3-FFDBCF83B26D}"/>
              </a:ext>
            </a:extLst>
          </p:cNvPr>
          <p:cNvSpPr>
            <a:spLocks noChangeArrowheads="1"/>
          </p:cNvSpPr>
          <p:nvPr/>
        </p:nvSpPr>
        <p:spPr bwMode="auto">
          <a:xfrm>
            <a:off x="3605579" y="1293292"/>
            <a:ext cx="1819210" cy="999522"/>
          </a:xfrm>
          <a:prstGeom prst="roundRect">
            <a:avLst>
              <a:gd name="adj" fmla="val 16667"/>
            </a:avLst>
          </a:prstGeom>
          <a:solidFill>
            <a:srgbClr val="FEF366"/>
          </a:solidFill>
          <a:ln/>
          <a:extLst/>
        </p:spPr>
        <p:style>
          <a:lnRef idx="2">
            <a:schemeClr val="accent6"/>
          </a:lnRef>
          <a:fillRef idx="1">
            <a:schemeClr val="lt1"/>
          </a:fillRef>
          <a:effectRef idx="0">
            <a:schemeClr val="accent6"/>
          </a:effectRef>
          <a:fontRef idx="minor">
            <a:schemeClr val="dk1"/>
          </a:fontRef>
        </p:style>
        <p:txBody>
          <a:bodyPr anchor="ctr" anchorCtr="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spcBef>
                <a:spcPct val="0"/>
              </a:spcBef>
              <a:spcAft>
                <a:spcPct val="35000"/>
              </a:spcAft>
              <a:buNone/>
            </a:pPr>
            <a:endParaRPr lang="en-US" altLang="zh-CN" sz="1800" b="1" dirty="0">
              <a:solidFill>
                <a:prstClr val="black"/>
              </a:solidFill>
              <a:latin typeface="宋体" panose="02010600030101010101" pitchFamily="2" charset="-122"/>
              <a:sym typeface="黑体" panose="02010609060101010101" pitchFamily="49" charset="-122"/>
            </a:endParaRPr>
          </a:p>
          <a:p>
            <a:pPr lvl="0">
              <a:spcBef>
                <a:spcPct val="0"/>
              </a:spcBef>
              <a:spcAft>
                <a:spcPct val="35000"/>
              </a:spcAft>
              <a:buNone/>
            </a:pPr>
            <a:r>
              <a:rPr lang="zh-CN" altLang="en-US" sz="1600" b="1" dirty="0">
                <a:solidFill>
                  <a:prstClr val="black"/>
                </a:solidFill>
                <a:latin typeface="宋体" panose="02010600030101010101" pitchFamily="2" charset="-122"/>
                <a:sym typeface="黑体" panose="02010609060101010101" pitchFamily="49" charset="-122"/>
              </a:rPr>
              <a:t>生成研究主题</a:t>
            </a:r>
            <a:endParaRPr lang="en-US" altLang="zh-CN" sz="1600" b="1" dirty="0">
              <a:solidFill>
                <a:prstClr val="black"/>
              </a:solidFill>
              <a:latin typeface="宋体" panose="02010600030101010101" pitchFamily="2" charset="-122"/>
              <a:sym typeface="黑体" panose="02010609060101010101" pitchFamily="49" charset="-122"/>
            </a:endParaRPr>
          </a:p>
          <a:p>
            <a:pPr marL="171450" indent="-171450">
              <a:spcBef>
                <a:spcPct val="0"/>
              </a:spcBef>
              <a:spcAft>
                <a:spcPct val="35000"/>
              </a:spcAft>
            </a:pPr>
            <a:r>
              <a:rPr lang="zh-CN" altLang="en-US" sz="1200" dirty="0">
                <a:solidFill>
                  <a:prstClr val="black"/>
                </a:solidFill>
                <a:latin typeface="宋体" panose="02010600030101010101" pitchFamily="2" charset="-122"/>
                <a:sym typeface="微软雅黑" panose="020B0503020204020204" pitchFamily="34" charset="-122"/>
              </a:rPr>
              <a:t>我想研究什么？</a:t>
            </a:r>
            <a:endParaRPr lang="zh-CN" altLang="en-US" sz="1800" dirty="0">
              <a:latin typeface="Arial" panose="020B0604020202020204" pitchFamily="34" charset="0"/>
              <a:ea typeface="微软雅黑" panose="020B0503020204020204" pitchFamily="34" charset="-122"/>
            </a:endParaRPr>
          </a:p>
        </p:txBody>
      </p:sp>
      <p:sp>
        <p:nvSpPr>
          <p:cNvPr id="45" name="AutoShape 8">
            <a:extLst>
              <a:ext uri="{FF2B5EF4-FFF2-40B4-BE49-F238E27FC236}">
                <a16:creationId xmlns:a16="http://schemas.microsoft.com/office/drawing/2014/main" id="{50041E70-633F-4CB4-8E43-B6D48941FF34}"/>
              </a:ext>
            </a:extLst>
          </p:cNvPr>
          <p:cNvSpPr>
            <a:spLocks noChangeArrowheads="1"/>
          </p:cNvSpPr>
          <p:nvPr/>
        </p:nvSpPr>
        <p:spPr bwMode="auto">
          <a:xfrm>
            <a:off x="6191488" y="1293291"/>
            <a:ext cx="2225951" cy="921205"/>
          </a:xfrm>
          <a:prstGeom prst="roundRect">
            <a:avLst>
              <a:gd name="adj" fmla="val 16667"/>
            </a:avLst>
          </a:prstGeom>
          <a:solidFill>
            <a:srgbClr val="C5E0B4"/>
          </a:solidFill>
          <a:ln/>
          <a:extLst/>
        </p:spPr>
        <p:style>
          <a:lnRef idx="2">
            <a:schemeClr val="accent6"/>
          </a:lnRef>
          <a:fillRef idx="1">
            <a:schemeClr val="lt1"/>
          </a:fillRef>
          <a:effectRef idx="0">
            <a:schemeClr val="accent6"/>
          </a:effectRef>
          <a:fontRef idx="minor">
            <a:schemeClr val="dk1"/>
          </a:fontRef>
        </p:style>
        <p:txBody>
          <a:bodyPr anchor="ctr" anchorCtr="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nSpc>
                <a:spcPct val="90000"/>
              </a:lnSpc>
              <a:spcBef>
                <a:spcPct val="0"/>
              </a:spcBef>
              <a:spcAft>
                <a:spcPct val="35000"/>
              </a:spcAft>
              <a:buNone/>
            </a:pPr>
            <a:r>
              <a:rPr lang="zh-CN" altLang="en-US" sz="1600" b="1" dirty="0">
                <a:solidFill>
                  <a:prstClr val="black"/>
                </a:solidFill>
                <a:latin typeface="宋体" panose="02010600030101010101" pitchFamily="2" charset="-122"/>
                <a:sym typeface="黑体" panose="02010609060101010101" pitchFamily="49" charset="-122"/>
              </a:rPr>
              <a:t>制定研究计划</a:t>
            </a:r>
            <a:endParaRPr lang="en-US" altLang="zh-CN" sz="1600" b="1" dirty="0">
              <a:solidFill>
                <a:prstClr val="black"/>
              </a:solidFill>
              <a:latin typeface="宋体" panose="02010600030101010101" pitchFamily="2" charset="-122"/>
              <a:sym typeface="黑体" panose="02010609060101010101" pitchFamily="49" charset="-122"/>
            </a:endParaRPr>
          </a:p>
          <a:p>
            <a:pPr marL="171450" indent="-171450">
              <a:lnSpc>
                <a:spcPct val="90000"/>
              </a:lnSpc>
              <a:spcBef>
                <a:spcPct val="0"/>
              </a:spcBef>
              <a:spcAft>
                <a:spcPct val="35000"/>
              </a:spcAft>
            </a:pPr>
            <a:r>
              <a:rPr lang="zh-CN" altLang="en-US" sz="1200" dirty="0">
                <a:solidFill>
                  <a:prstClr val="black"/>
                </a:solidFill>
                <a:latin typeface="宋体" panose="02010600030101010101" pitchFamily="2" charset="-122"/>
                <a:sym typeface="微软雅黑" panose="020B0503020204020204" pitchFamily="34" charset="-122"/>
              </a:rPr>
              <a:t>确定要检测和测定的变量</a:t>
            </a:r>
          </a:p>
          <a:p>
            <a:pPr marL="171450" indent="-171450">
              <a:lnSpc>
                <a:spcPct val="90000"/>
              </a:lnSpc>
              <a:spcBef>
                <a:spcPct val="0"/>
              </a:spcBef>
              <a:spcAft>
                <a:spcPct val="35000"/>
              </a:spcAft>
            </a:pPr>
            <a:r>
              <a:rPr lang="zh-CN" altLang="en-US" sz="1200" dirty="0">
                <a:solidFill>
                  <a:prstClr val="black"/>
                </a:solidFill>
                <a:latin typeface="宋体" panose="02010600030101010101" pitchFamily="2" charset="-122"/>
                <a:sym typeface="微软雅黑" panose="020B0503020204020204" pitchFamily="34" charset="-122"/>
              </a:rPr>
              <a:t>确认实验技术和实验资源</a:t>
            </a:r>
            <a:endParaRPr lang="zh-CN" altLang="en-US" sz="1200" dirty="0">
              <a:solidFill>
                <a:prstClr val="black"/>
              </a:solidFill>
              <a:latin typeface="宋体" panose="02010600030101010101" pitchFamily="2" charset="-122"/>
            </a:endParaRPr>
          </a:p>
        </p:txBody>
      </p:sp>
      <p:sp>
        <p:nvSpPr>
          <p:cNvPr id="46" name="AutoShape 11">
            <a:extLst>
              <a:ext uri="{FF2B5EF4-FFF2-40B4-BE49-F238E27FC236}">
                <a16:creationId xmlns:a16="http://schemas.microsoft.com/office/drawing/2014/main" id="{C6F205A1-0034-401B-AFEB-76500AADDBA3}"/>
              </a:ext>
            </a:extLst>
          </p:cNvPr>
          <p:cNvSpPr>
            <a:spLocks noChangeArrowheads="1"/>
          </p:cNvSpPr>
          <p:nvPr/>
        </p:nvSpPr>
        <p:spPr bwMode="auto">
          <a:xfrm>
            <a:off x="6187177" y="2593342"/>
            <a:ext cx="2230262" cy="1174863"/>
          </a:xfrm>
          <a:prstGeom prst="roundRect">
            <a:avLst>
              <a:gd name="adj" fmla="val 16667"/>
            </a:avLst>
          </a:prstGeom>
          <a:solidFill>
            <a:srgbClr val="BDD7EE"/>
          </a:solidFill>
          <a:ln/>
          <a:extLst/>
        </p:spPr>
        <p:style>
          <a:lnRef idx="2">
            <a:schemeClr val="accent6"/>
          </a:lnRef>
          <a:fillRef idx="1">
            <a:schemeClr val="lt1"/>
          </a:fillRef>
          <a:effectRef idx="0">
            <a:schemeClr val="accent6"/>
          </a:effectRef>
          <a:fontRef idx="minor">
            <a:schemeClr val="dk1"/>
          </a:fontRef>
        </p:style>
        <p:txBody>
          <a:bodyPr anchor="ctr" anchorCtr="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just">
              <a:lnSpc>
                <a:spcPct val="90000"/>
              </a:lnSpc>
              <a:spcBef>
                <a:spcPct val="0"/>
              </a:spcBef>
              <a:spcAft>
                <a:spcPct val="35000"/>
              </a:spcAft>
              <a:buNone/>
            </a:pPr>
            <a:r>
              <a:rPr lang="zh-CN" altLang="en-US" sz="1600" b="1" dirty="0">
                <a:solidFill>
                  <a:prstClr val="black"/>
                </a:solidFill>
                <a:latin typeface="宋体" panose="02010600030101010101" pitchFamily="2" charset="-122"/>
                <a:sym typeface="黑体" panose="02010609060101010101" pitchFamily="49" charset="-122"/>
              </a:rPr>
              <a:t>了解自己的研究主题</a:t>
            </a:r>
          </a:p>
          <a:p>
            <a:pPr lvl="0" algn="just">
              <a:lnSpc>
                <a:spcPct val="90000"/>
              </a:lnSpc>
              <a:spcBef>
                <a:spcPct val="0"/>
              </a:spcBef>
              <a:spcAft>
                <a:spcPct val="35000"/>
              </a:spcAft>
              <a:buNone/>
            </a:pPr>
            <a:r>
              <a:rPr lang="zh-CN" altLang="en-US" sz="1600" b="1" dirty="0">
                <a:solidFill>
                  <a:prstClr val="black"/>
                </a:solidFill>
                <a:latin typeface="宋体" panose="02010600030101010101" pitchFamily="2" charset="-122"/>
                <a:sym typeface="黑体" panose="02010609060101010101" pitchFamily="49" charset="-122"/>
              </a:rPr>
              <a:t>进行主题的背景研究</a:t>
            </a:r>
          </a:p>
          <a:p>
            <a:pPr marL="171450" indent="-171450" algn="just">
              <a:lnSpc>
                <a:spcPct val="90000"/>
              </a:lnSpc>
              <a:spcBef>
                <a:spcPct val="0"/>
              </a:spcBef>
              <a:spcAft>
                <a:spcPct val="35000"/>
              </a:spcAft>
            </a:pPr>
            <a:r>
              <a:rPr lang="zh-CN" altLang="en-US" sz="1200" dirty="0">
                <a:solidFill>
                  <a:prstClr val="black"/>
                </a:solidFill>
                <a:latin typeface="宋体" panose="02010600030101010101" pitchFamily="2" charset="-122"/>
                <a:sym typeface="微软雅黑" panose="020B0503020204020204" pitchFamily="34" charset="-122"/>
              </a:rPr>
              <a:t>因变量和自变量</a:t>
            </a:r>
          </a:p>
          <a:p>
            <a:pPr marL="171450" indent="-171450" algn="just">
              <a:lnSpc>
                <a:spcPct val="90000"/>
              </a:lnSpc>
              <a:spcBef>
                <a:spcPct val="0"/>
              </a:spcBef>
              <a:spcAft>
                <a:spcPct val="35000"/>
              </a:spcAft>
            </a:pPr>
            <a:r>
              <a:rPr lang="zh-CN" altLang="en-US" sz="1200" dirty="0">
                <a:solidFill>
                  <a:prstClr val="black"/>
                </a:solidFill>
                <a:latin typeface="宋体" panose="02010600030101010101" pitchFamily="2" charset="-122"/>
                <a:sym typeface="微软雅黑" panose="020B0503020204020204" pitchFamily="34" charset="-122"/>
              </a:rPr>
              <a:t>研究对象</a:t>
            </a:r>
            <a:endParaRPr lang="zh-CN" altLang="en-US" sz="1200" dirty="0">
              <a:solidFill>
                <a:prstClr val="black"/>
              </a:solidFill>
              <a:latin typeface="宋体" panose="02010600030101010101" pitchFamily="2" charset="-122"/>
            </a:endParaRPr>
          </a:p>
        </p:txBody>
      </p:sp>
      <p:sp>
        <p:nvSpPr>
          <p:cNvPr id="47" name="AutoShape 14">
            <a:extLst>
              <a:ext uri="{FF2B5EF4-FFF2-40B4-BE49-F238E27FC236}">
                <a16:creationId xmlns:a16="http://schemas.microsoft.com/office/drawing/2014/main" id="{1E98E4A4-41C3-4D4C-9E59-0FA5B132DEAB}"/>
              </a:ext>
            </a:extLst>
          </p:cNvPr>
          <p:cNvSpPr>
            <a:spLocks noChangeArrowheads="1"/>
          </p:cNvSpPr>
          <p:nvPr/>
        </p:nvSpPr>
        <p:spPr bwMode="auto">
          <a:xfrm>
            <a:off x="6191487" y="4101641"/>
            <a:ext cx="2225951" cy="1787535"/>
          </a:xfrm>
          <a:prstGeom prst="roundRect">
            <a:avLst>
              <a:gd name="adj" fmla="val 16667"/>
            </a:avLst>
          </a:prstGeom>
          <a:solidFill>
            <a:srgbClr val="F8CBAD"/>
          </a:solidFill>
          <a:ln/>
          <a:extLst/>
        </p:spPr>
        <p:style>
          <a:lnRef idx="2">
            <a:schemeClr val="accent6"/>
          </a:lnRef>
          <a:fillRef idx="1">
            <a:schemeClr val="lt1"/>
          </a:fillRef>
          <a:effectRef idx="0">
            <a:schemeClr val="accent6"/>
          </a:effectRef>
          <a:fontRef idx="minor">
            <a:schemeClr val="dk1"/>
          </a:fontRef>
        </p:style>
        <p:txBody>
          <a:bodyPr anchor="ctr" anchorCtr="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just">
              <a:spcBef>
                <a:spcPct val="0"/>
              </a:spcBef>
              <a:spcAft>
                <a:spcPct val="35000"/>
              </a:spcAft>
              <a:buNone/>
            </a:pPr>
            <a:r>
              <a:rPr lang="zh-CN" altLang="en-US" sz="1600" b="1" dirty="0">
                <a:solidFill>
                  <a:prstClr val="black"/>
                </a:solidFill>
                <a:latin typeface="宋体" panose="02010600030101010101" pitchFamily="2" charset="-122"/>
                <a:sym typeface="黑体" panose="02010609060101010101" pitchFamily="49" charset="-122"/>
              </a:rPr>
              <a:t>撰写研究方案</a:t>
            </a:r>
          </a:p>
          <a:p>
            <a:pPr marL="171450" indent="-171450" algn="just">
              <a:spcBef>
                <a:spcPct val="0"/>
              </a:spcBef>
              <a:spcAft>
                <a:spcPct val="35000"/>
              </a:spcAft>
            </a:pPr>
            <a:r>
              <a:rPr lang="zh-CN" altLang="en-US" sz="1200" dirty="0">
                <a:solidFill>
                  <a:prstClr val="black"/>
                </a:solidFill>
                <a:latin typeface="宋体" panose="02010600030101010101" pitchFamily="2" charset="-122"/>
                <a:sym typeface="微软雅黑" panose="020B0503020204020204" pitchFamily="34" charset="-122"/>
              </a:rPr>
              <a:t>撰写假说</a:t>
            </a:r>
          </a:p>
          <a:p>
            <a:pPr marL="171450" indent="-171450" algn="just">
              <a:spcBef>
                <a:spcPct val="0"/>
              </a:spcBef>
              <a:spcAft>
                <a:spcPct val="35000"/>
              </a:spcAft>
            </a:pPr>
            <a:r>
              <a:rPr lang="zh-CN" altLang="en-US" sz="1200" dirty="0">
                <a:solidFill>
                  <a:prstClr val="black"/>
                </a:solidFill>
                <a:latin typeface="宋体" panose="02010600030101010101" pitchFamily="2" charset="-122"/>
                <a:sym typeface="微软雅黑" panose="020B0503020204020204" pitchFamily="34" charset="-122"/>
              </a:rPr>
              <a:t>开展预试验</a:t>
            </a:r>
          </a:p>
          <a:p>
            <a:pPr marL="171450" indent="-171450" algn="just">
              <a:spcBef>
                <a:spcPct val="0"/>
              </a:spcBef>
              <a:spcAft>
                <a:spcPct val="35000"/>
              </a:spcAft>
            </a:pPr>
            <a:r>
              <a:rPr lang="zh-CN" altLang="en-US" sz="1200" dirty="0">
                <a:solidFill>
                  <a:prstClr val="black"/>
                </a:solidFill>
                <a:latin typeface="宋体" panose="02010600030101010101" pitchFamily="2" charset="-122"/>
                <a:sym typeface="微软雅黑" panose="020B0503020204020204" pitchFamily="34" charset="-122"/>
              </a:rPr>
              <a:t>学习实验技能</a:t>
            </a:r>
          </a:p>
          <a:p>
            <a:pPr marL="171450" indent="-171450" algn="just">
              <a:spcBef>
                <a:spcPct val="0"/>
              </a:spcBef>
              <a:spcAft>
                <a:spcPct val="35000"/>
              </a:spcAft>
            </a:pPr>
            <a:r>
              <a:rPr lang="zh-CN" altLang="en-US" sz="1200" dirty="0">
                <a:solidFill>
                  <a:prstClr val="black"/>
                </a:solidFill>
                <a:latin typeface="宋体" panose="02010600030101010101" pitchFamily="2" charset="-122"/>
                <a:sym typeface="微软雅黑" panose="020B0503020204020204" pitchFamily="34" charset="-122"/>
              </a:rPr>
              <a:t>科学写作</a:t>
            </a:r>
          </a:p>
          <a:p>
            <a:pPr marL="171450" indent="-171450" algn="just">
              <a:spcBef>
                <a:spcPct val="0"/>
              </a:spcBef>
              <a:spcAft>
                <a:spcPct val="35000"/>
              </a:spcAft>
            </a:pPr>
            <a:r>
              <a:rPr lang="zh-CN" altLang="en-US" sz="1200" dirty="0">
                <a:solidFill>
                  <a:prstClr val="black"/>
                </a:solidFill>
                <a:latin typeface="宋体" panose="02010600030101010101" pitchFamily="2" charset="-122"/>
                <a:sym typeface="微软雅黑" panose="020B0503020204020204" pitchFamily="34" charset="-122"/>
              </a:rPr>
              <a:t>强调实验安全和伦理问题</a:t>
            </a:r>
          </a:p>
          <a:p>
            <a:pPr marL="171450" indent="-171450" algn="just">
              <a:spcBef>
                <a:spcPct val="0"/>
              </a:spcBef>
              <a:spcAft>
                <a:spcPct val="35000"/>
              </a:spcAft>
            </a:pPr>
            <a:r>
              <a:rPr lang="zh-CN" altLang="en-US" sz="1200" dirty="0">
                <a:solidFill>
                  <a:prstClr val="black"/>
                </a:solidFill>
                <a:latin typeface="宋体" panose="02010600030101010101" pitchFamily="2" charset="-122"/>
                <a:sym typeface="微软雅黑" panose="020B0503020204020204" pitchFamily="34" charset="-122"/>
              </a:rPr>
              <a:t>确定最好的实验步骤</a:t>
            </a:r>
            <a:endParaRPr lang="zh-CN" altLang="en-US" sz="1200" dirty="0">
              <a:solidFill>
                <a:prstClr val="black"/>
              </a:solidFill>
              <a:latin typeface="宋体" panose="02010600030101010101" pitchFamily="2" charset="-122"/>
            </a:endParaRPr>
          </a:p>
        </p:txBody>
      </p:sp>
      <p:sp>
        <p:nvSpPr>
          <p:cNvPr id="48" name="AutoShape 17">
            <a:extLst>
              <a:ext uri="{FF2B5EF4-FFF2-40B4-BE49-F238E27FC236}">
                <a16:creationId xmlns:a16="http://schemas.microsoft.com/office/drawing/2014/main" id="{82F4D179-7B7B-42C4-8050-9222E39C07F4}"/>
              </a:ext>
            </a:extLst>
          </p:cNvPr>
          <p:cNvSpPr>
            <a:spLocks noChangeArrowheads="1"/>
          </p:cNvSpPr>
          <p:nvPr/>
        </p:nvSpPr>
        <p:spPr bwMode="auto">
          <a:xfrm>
            <a:off x="3605579" y="4102487"/>
            <a:ext cx="1819210" cy="1786689"/>
          </a:xfrm>
          <a:prstGeom prst="roundRect">
            <a:avLst>
              <a:gd name="adj" fmla="val 16667"/>
            </a:avLst>
          </a:prstGeom>
          <a:solidFill>
            <a:srgbClr val="D6DCE5"/>
          </a:solidFill>
          <a:ln/>
          <a:extLst/>
        </p:spPr>
        <p:style>
          <a:lnRef idx="2">
            <a:schemeClr val="accent6"/>
          </a:lnRef>
          <a:fillRef idx="1">
            <a:schemeClr val="lt1"/>
          </a:fillRef>
          <a:effectRef idx="0">
            <a:schemeClr val="accent6"/>
          </a:effectRef>
          <a:fontRef idx="minor">
            <a:schemeClr val="dk1"/>
          </a:fontRef>
        </p:style>
        <p:txBody>
          <a:bodyPr anchor="ctr" anchorCtr="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just">
              <a:lnSpc>
                <a:spcPct val="90000"/>
              </a:lnSpc>
              <a:spcBef>
                <a:spcPct val="0"/>
              </a:spcBef>
              <a:spcAft>
                <a:spcPct val="35000"/>
              </a:spcAft>
              <a:buNone/>
            </a:pPr>
            <a:r>
              <a:rPr lang="zh-CN" altLang="en-US" sz="1600" b="1" dirty="0">
                <a:solidFill>
                  <a:prstClr val="black"/>
                </a:solidFill>
                <a:latin typeface="宋体" panose="02010600030101010101" pitchFamily="2" charset="-122"/>
                <a:sym typeface="黑体" panose="02010609060101010101" pitchFamily="49" charset="-122"/>
              </a:rPr>
              <a:t>准备并开展实验</a:t>
            </a:r>
          </a:p>
          <a:p>
            <a:pPr marL="171450" indent="-171450" algn="just">
              <a:lnSpc>
                <a:spcPct val="90000"/>
              </a:lnSpc>
              <a:spcBef>
                <a:spcPct val="0"/>
              </a:spcBef>
              <a:spcAft>
                <a:spcPct val="35000"/>
              </a:spcAft>
            </a:pPr>
            <a:r>
              <a:rPr lang="zh-CN" altLang="en-US" sz="1200" dirty="0">
                <a:solidFill>
                  <a:prstClr val="black"/>
                </a:solidFill>
                <a:latin typeface="宋体" panose="02010600030101010101" pitchFamily="2" charset="-122"/>
                <a:sym typeface="微软雅黑" panose="020B0503020204020204" pitchFamily="34" charset="-122"/>
              </a:rPr>
              <a:t>组织实验记录本</a:t>
            </a:r>
          </a:p>
          <a:p>
            <a:pPr marL="171450" indent="-171450" algn="just">
              <a:lnSpc>
                <a:spcPct val="90000"/>
              </a:lnSpc>
              <a:spcBef>
                <a:spcPct val="0"/>
              </a:spcBef>
              <a:spcAft>
                <a:spcPct val="35000"/>
              </a:spcAft>
            </a:pPr>
            <a:r>
              <a:rPr lang="zh-CN" altLang="en-US" sz="1200" dirty="0">
                <a:solidFill>
                  <a:prstClr val="black"/>
                </a:solidFill>
                <a:latin typeface="宋体" panose="02010600030101010101" pitchFamily="2" charset="-122"/>
                <a:sym typeface="微软雅黑" panose="020B0503020204020204" pitchFamily="34" charset="-122"/>
              </a:rPr>
              <a:t>收集数据</a:t>
            </a:r>
            <a:endParaRPr lang="zh-CN" altLang="en-US" sz="1200" dirty="0">
              <a:solidFill>
                <a:prstClr val="black"/>
              </a:solidFill>
              <a:latin typeface="宋体" panose="02010600030101010101" pitchFamily="2" charset="-122"/>
            </a:endParaRPr>
          </a:p>
        </p:txBody>
      </p:sp>
      <p:sp>
        <p:nvSpPr>
          <p:cNvPr id="49" name="AutoShape 20">
            <a:extLst>
              <a:ext uri="{FF2B5EF4-FFF2-40B4-BE49-F238E27FC236}">
                <a16:creationId xmlns:a16="http://schemas.microsoft.com/office/drawing/2014/main" id="{CB6B1467-A633-47DA-ACA1-65FA3A203B60}"/>
              </a:ext>
            </a:extLst>
          </p:cNvPr>
          <p:cNvSpPr>
            <a:spLocks noChangeArrowheads="1"/>
          </p:cNvSpPr>
          <p:nvPr/>
        </p:nvSpPr>
        <p:spPr bwMode="auto">
          <a:xfrm>
            <a:off x="575180" y="4101641"/>
            <a:ext cx="2115128" cy="1783603"/>
          </a:xfrm>
          <a:prstGeom prst="roundRect">
            <a:avLst>
              <a:gd name="adj" fmla="val 16667"/>
            </a:avLst>
          </a:prstGeom>
          <a:solidFill>
            <a:srgbClr val="F29CD7"/>
          </a:solidFill>
          <a:ln/>
          <a:extLst/>
        </p:spPr>
        <p:style>
          <a:lnRef idx="2">
            <a:schemeClr val="accent6"/>
          </a:lnRef>
          <a:fillRef idx="1">
            <a:schemeClr val="lt1"/>
          </a:fillRef>
          <a:effectRef idx="0">
            <a:schemeClr val="accent6"/>
          </a:effectRef>
          <a:fontRef idx="minor">
            <a:schemeClr val="dk1"/>
          </a:fontRef>
        </p:style>
        <p:txBody>
          <a:bodyPr anchor="ctr" anchorCtr="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just">
              <a:lnSpc>
                <a:spcPct val="90000"/>
              </a:lnSpc>
              <a:spcBef>
                <a:spcPct val="0"/>
              </a:spcBef>
              <a:spcAft>
                <a:spcPct val="35000"/>
              </a:spcAft>
              <a:buNone/>
            </a:pPr>
            <a:r>
              <a:rPr lang="zh-CN" altLang="en-US" sz="1600" b="1" dirty="0">
                <a:solidFill>
                  <a:prstClr val="black"/>
                </a:solidFill>
                <a:latin typeface="宋体" panose="02010600030101010101" pitchFamily="2" charset="-122"/>
                <a:sym typeface="黑体" panose="02010609060101010101" pitchFamily="49" charset="-122"/>
              </a:rPr>
              <a:t>统计分析</a:t>
            </a:r>
          </a:p>
          <a:p>
            <a:pPr marL="171450" indent="-171450" algn="just">
              <a:lnSpc>
                <a:spcPct val="90000"/>
              </a:lnSpc>
              <a:spcBef>
                <a:spcPct val="0"/>
              </a:spcBef>
              <a:spcAft>
                <a:spcPct val="35000"/>
              </a:spcAft>
            </a:pPr>
            <a:r>
              <a:rPr lang="zh-CN" altLang="en-US" sz="1200" dirty="0">
                <a:solidFill>
                  <a:prstClr val="black"/>
                </a:solidFill>
                <a:latin typeface="宋体" panose="02010600030101010101" pitchFamily="2" charset="-122"/>
                <a:sym typeface="微软雅黑" panose="020B0503020204020204" pitchFamily="34" charset="-122"/>
              </a:rPr>
              <a:t>进行统计</a:t>
            </a:r>
          </a:p>
          <a:p>
            <a:pPr marL="171450" indent="-171450" algn="just">
              <a:lnSpc>
                <a:spcPct val="90000"/>
              </a:lnSpc>
              <a:spcBef>
                <a:spcPct val="0"/>
              </a:spcBef>
              <a:spcAft>
                <a:spcPct val="35000"/>
              </a:spcAft>
            </a:pPr>
            <a:r>
              <a:rPr lang="zh-CN" altLang="en-US" sz="1200" dirty="0">
                <a:solidFill>
                  <a:prstClr val="black"/>
                </a:solidFill>
                <a:latin typeface="宋体" panose="02010600030101010101" pitchFamily="2" charset="-122"/>
                <a:sym typeface="微软雅黑" panose="020B0503020204020204" pitchFamily="34" charset="-122"/>
              </a:rPr>
              <a:t>将数据做成表格和图形</a:t>
            </a:r>
          </a:p>
          <a:p>
            <a:pPr marL="171450" indent="-171450" algn="just">
              <a:lnSpc>
                <a:spcPct val="90000"/>
              </a:lnSpc>
              <a:spcBef>
                <a:spcPct val="0"/>
              </a:spcBef>
              <a:spcAft>
                <a:spcPct val="35000"/>
              </a:spcAft>
            </a:pPr>
            <a:r>
              <a:rPr lang="zh-CN" altLang="en-US" sz="1200" dirty="0">
                <a:solidFill>
                  <a:prstClr val="black"/>
                </a:solidFill>
                <a:latin typeface="宋体" panose="02010600030101010101" pitchFamily="2" charset="-122"/>
                <a:sym typeface="微软雅黑" panose="020B0503020204020204" pitchFamily="34" charset="-122"/>
              </a:rPr>
              <a:t>寻找模式</a:t>
            </a:r>
            <a:endParaRPr lang="zh-CN" altLang="en-US" sz="1200" dirty="0">
              <a:solidFill>
                <a:prstClr val="black"/>
              </a:solidFill>
              <a:latin typeface="宋体" panose="02010600030101010101" pitchFamily="2" charset="-122"/>
            </a:endParaRPr>
          </a:p>
        </p:txBody>
      </p:sp>
      <p:sp>
        <p:nvSpPr>
          <p:cNvPr id="50" name="AutoShape 23">
            <a:extLst>
              <a:ext uri="{FF2B5EF4-FFF2-40B4-BE49-F238E27FC236}">
                <a16:creationId xmlns:a16="http://schemas.microsoft.com/office/drawing/2014/main" id="{CCC85638-5686-4A3D-8622-89B3364A5FBC}"/>
              </a:ext>
            </a:extLst>
          </p:cNvPr>
          <p:cNvSpPr>
            <a:spLocks noChangeArrowheads="1"/>
          </p:cNvSpPr>
          <p:nvPr/>
        </p:nvSpPr>
        <p:spPr bwMode="auto">
          <a:xfrm>
            <a:off x="575180" y="2560527"/>
            <a:ext cx="2115128" cy="1191318"/>
          </a:xfrm>
          <a:prstGeom prst="roundRect">
            <a:avLst>
              <a:gd name="adj" fmla="val 16667"/>
            </a:avLst>
          </a:prstGeom>
          <a:solidFill>
            <a:srgbClr val="93E3FF"/>
          </a:solidFill>
          <a:ln/>
          <a:extLst/>
        </p:spPr>
        <p:style>
          <a:lnRef idx="2">
            <a:schemeClr val="accent6"/>
          </a:lnRef>
          <a:fillRef idx="1">
            <a:schemeClr val="lt1"/>
          </a:fillRef>
          <a:effectRef idx="0">
            <a:schemeClr val="accent6"/>
          </a:effectRef>
          <a:fontRef idx="minor">
            <a:schemeClr val="dk1"/>
          </a:fontRef>
        </p:style>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just">
              <a:lnSpc>
                <a:spcPct val="90000"/>
              </a:lnSpc>
              <a:spcBef>
                <a:spcPct val="0"/>
              </a:spcBef>
              <a:spcAft>
                <a:spcPct val="35000"/>
              </a:spcAft>
              <a:buNone/>
            </a:pPr>
            <a:r>
              <a:rPr lang="zh-CN" altLang="en-US" sz="1600" b="1" dirty="0">
                <a:solidFill>
                  <a:prstClr val="black"/>
                </a:solidFill>
                <a:latin typeface="宋体" panose="02010600030101010101" pitchFamily="2" charset="-122"/>
                <a:sym typeface="黑体" panose="02010609060101010101" pitchFamily="49" charset="-122"/>
              </a:rPr>
              <a:t>解释数据</a:t>
            </a:r>
          </a:p>
          <a:p>
            <a:pPr marL="171450" indent="-171450" algn="just">
              <a:lnSpc>
                <a:spcPct val="90000"/>
              </a:lnSpc>
              <a:spcBef>
                <a:spcPct val="0"/>
              </a:spcBef>
              <a:spcAft>
                <a:spcPct val="35000"/>
              </a:spcAft>
            </a:pPr>
            <a:r>
              <a:rPr lang="zh-CN" altLang="en-US" sz="1200" dirty="0">
                <a:solidFill>
                  <a:prstClr val="black"/>
                </a:solidFill>
                <a:latin typeface="宋体" panose="02010600030101010101" pitchFamily="2" charset="-122"/>
                <a:sym typeface="微软雅黑" panose="020B0503020204020204" pitchFamily="34" charset="-122"/>
              </a:rPr>
              <a:t>数据说明了什么</a:t>
            </a:r>
          </a:p>
          <a:p>
            <a:pPr marL="171450" indent="-171450" algn="just">
              <a:lnSpc>
                <a:spcPct val="90000"/>
              </a:lnSpc>
              <a:spcBef>
                <a:spcPct val="0"/>
              </a:spcBef>
              <a:spcAft>
                <a:spcPct val="35000"/>
              </a:spcAft>
            </a:pPr>
            <a:r>
              <a:rPr lang="zh-CN" altLang="en-US" sz="1200" dirty="0">
                <a:solidFill>
                  <a:prstClr val="black"/>
                </a:solidFill>
                <a:latin typeface="宋体" panose="02010600030101010101" pitchFamily="2" charset="-122"/>
                <a:sym typeface="微软雅黑" panose="020B0503020204020204" pitchFamily="34" charset="-122"/>
              </a:rPr>
              <a:t>接受或者推翻假设</a:t>
            </a:r>
          </a:p>
          <a:p>
            <a:pPr marL="171450" indent="-171450" algn="just">
              <a:lnSpc>
                <a:spcPct val="90000"/>
              </a:lnSpc>
              <a:spcBef>
                <a:spcPct val="0"/>
              </a:spcBef>
              <a:spcAft>
                <a:spcPct val="35000"/>
              </a:spcAft>
            </a:pPr>
            <a:r>
              <a:rPr lang="zh-CN" altLang="en-US" sz="1200" dirty="0">
                <a:solidFill>
                  <a:prstClr val="black"/>
                </a:solidFill>
                <a:latin typeface="宋体" panose="02010600030101010101" pitchFamily="2" charset="-122"/>
                <a:sym typeface="微软雅黑" panose="020B0503020204020204" pitchFamily="34" charset="-122"/>
              </a:rPr>
              <a:t>实验结果在本领域或其他领域是否有价值</a:t>
            </a:r>
            <a:endParaRPr lang="zh-CN" altLang="en-US" sz="1200" dirty="0">
              <a:solidFill>
                <a:prstClr val="black"/>
              </a:solidFill>
              <a:latin typeface="宋体" panose="02010600030101010101" pitchFamily="2" charset="-122"/>
            </a:endParaRPr>
          </a:p>
        </p:txBody>
      </p:sp>
      <p:sp>
        <p:nvSpPr>
          <p:cNvPr id="51" name="标题 1">
            <a:extLst>
              <a:ext uri="{FF2B5EF4-FFF2-40B4-BE49-F238E27FC236}">
                <a16:creationId xmlns:a16="http://schemas.microsoft.com/office/drawing/2014/main" id="{99DCE2E0-4B92-4485-A4F2-61DBED068E12}"/>
              </a:ext>
            </a:extLst>
          </p:cNvPr>
          <p:cNvSpPr>
            <a:spLocks noChangeArrowheads="1"/>
          </p:cNvSpPr>
          <p:nvPr/>
        </p:nvSpPr>
        <p:spPr bwMode="auto">
          <a:xfrm>
            <a:off x="2548019" y="2617116"/>
            <a:ext cx="3571875"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b="1" dirty="0">
                <a:solidFill>
                  <a:schemeClr val="bg2">
                    <a:lumMod val="25000"/>
                  </a:schemeClr>
                </a:solidFill>
                <a:latin typeface="微软雅黑" panose="020B0503020204020204" pitchFamily="34" charset="-122"/>
                <a:ea typeface="微软雅黑" panose="020B0503020204020204" pitchFamily="34" charset="-122"/>
                <a:sym typeface="宋体" panose="02010600030101010101" pitchFamily="2" charset="-122"/>
              </a:rPr>
              <a:t>STEAM</a:t>
            </a:r>
          </a:p>
          <a:p>
            <a:pPr algn="ctr" eaLnBrk="1" hangingPunct="1">
              <a:spcBef>
                <a:spcPct val="0"/>
              </a:spcBef>
              <a:buFont typeface="Arial" panose="020B0604020202020204" pitchFamily="34" charset="0"/>
              <a:buNone/>
            </a:pPr>
            <a:r>
              <a:rPr lang="zh-CN" altLang="en-US" b="1" dirty="0">
                <a:solidFill>
                  <a:schemeClr val="bg2">
                    <a:lumMod val="25000"/>
                  </a:schemeClr>
                </a:solidFill>
                <a:latin typeface="微软雅黑" panose="020B0503020204020204" pitchFamily="34" charset="-122"/>
                <a:ea typeface="微软雅黑" panose="020B0503020204020204" pitchFamily="34" charset="-122"/>
                <a:sym typeface="宋体" panose="02010600030101010101" pitchFamily="2" charset="-122"/>
              </a:rPr>
              <a:t>研究过程</a:t>
            </a:r>
          </a:p>
        </p:txBody>
      </p:sp>
      <p:cxnSp>
        <p:nvCxnSpPr>
          <p:cNvPr id="52" name="直接箭头连接符 2">
            <a:extLst>
              <a:ext uri="{FF2B5EF4-FFF2-40B4-BE49-F238E27FC236}">
                <a16:creationId xmlns:a16="http://schemas.microsoft.com/office/drawing/2014/main" id="{0D0F565C-7FD8-487C-A33D-42298D6CB95C}"/>
              </a:ext>
            </a:extLst>
          </p:cNvPr>
          <p:cNvCxnSpPr>
            <a:cxnSpLocks noChangeShapeType="1"/>
            <a:endCxn id="45" idx="1"/>
          </p:cNvCxnSpPr>
          <p:nvPr/>
        </p:nvCxnSpPr>
        <p:spPr bwMode="auto">
          <a:xfrm flipV="1">
            <a:off x="5440101" y="1753894"/>
            <a:ext cx="751387" cy="1"/>
          </a:xfrm>
          <a:prstGeom prst="straightConnector1">
            <a:avLst/>
          </a:prstGeom>
          <a:noFill/>
          <a:ln w="63500" algn="ctr">
            <a:solidFill>
              <a:schemeClr val="accent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箭头连接符 33">
            <a:extLst>
              <a:ext uri="{FF2B5EF4-FFF2-40B4-BE49-F238E27FC236}">
                <a16:creationId xmlns:a16="http://schemas.microsoft.com/office/drawing/2014/main" id="{CC8B438C-DD41-4DB8-B3A6-1C22F2FB135C}"/>
              </a:ext>
            </a:extLst>
          </p:cNvPr>
          <p:cNvCxnSpPr>
            <a:cxnSpLocks noChangeShapeType="1"/>
            <a:stCxn id="45" idx="2"/>
            <a:endCxn id="46" idx="0"/>
          </p:cNvCxnSpPr>
          <p:nvPr/>
        </p:nvCxnSpPr>
        <p:spPr bwMode="auto">
          <a:xfrm flipH="1">
            <a:off x="7302308" y="2214496"/>
            <a:ext cx="2156" cy="378846"/>
          </a:xfrm>
          <a:prstGeom prst="straightConnector1">
            <a:avLst/>
          </a:prstGeom>
          <a:noFill/>
          <a:ln w="63500" algn="ctr">
            <a:solidFill>
              <a:schemeClr val="accent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箭头连接符 36">
            <a:extLst>
              <a:ext uri="{FF2B5EF4-FFF2-40B4-BE49-F238E27FC236}">
                <a16:creationId xmlns:a16="http://schemas.microsoft.com/office/drawing/2014/main" id="{A6160C2E-8FCF-4725-80D5-A2E6080D3275}"/>
              </a:ext>
            </a:extLst>
          </p:cNvPr>
          <p:cNvCxnSpPr>
            <a:cxnSpLocks noChangeShapeType="1"/>
            <a:stCxn id="46" idx="2"/>
            <a:endCxn id="47" idx="0"/>
          </p:cNvCxnSpPr>
          <p:nvPr/>
        </p:nvCxnSpPr>
        <p:spPr bwMode="auto">
          <a:xfrm>
            <a:off x="7302308" y="3768205"/>
            <a:ext cx="2155" cy="333436"/>
          </a:xfrm>
          <a:prstGeom prst="straightConnector1">
            <a:avLst/>
          </a:prstGeom>
          <a:noFill/>
          <a:ln w="63500" algn="ctr">
            <a:solidFill>
              <a:schemeClr val="accent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箭头连接符 38">
            <a:extLst>
              <a:ext uri="{FF2B5EF4-FFF2-40B4-BE49-F238E27FC236}">
                <a16:creationId xmlns:a16="http://schemas.microsoft.com/office/drawing/2014/main" id="{878BE8EC-ACEE-42E2-8AC3-3341E47EB6CC}"/>
              </a:ext>
            </a:extLst>
          </p:cNvPr>
          <p:cNvCxnSpPr>
            <a:cxnSpLocks noChangeShapeType="1"/>
            <a:stCxn id="47" idx="1"/>
            <a:endCxn id="48" idx="3"/>
          </p:cNvCxnSpPr>
          <p:nvPr/>
        </p:nvCxnSpPr>
        <p:spPr bwMode="auto">
          <a:xfrm flipH="1">
            <a:off x="5424789" y="4995409"/>
            <a:ext cx="766698" cy="423"/>
          </a:xfrm>
          <a:prstGeom prst="straightConnector1">
            <a:avLst/>
          </a:prstGeom>
          <a:noFill/>
          <a:ln w="63500" algn="ctr">
            <a:solidFill>
              <a:schemeClr val="accent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箭头连接符 41">
            <a:extLst>
              <a:ext uri="{FF2B5EF4-FFF2-40B4-BE49-F238E27FC236}">
                <a16:creationId xmlns:a16="http://schemas.microsoft.com/office/drawing/2014/main" id="{0C7FBEAC-90D1-496F-89B5-2A5703742B62}"/>
              </a:ext>
            </a:extLst>
          </p:cNvPr>
          <p:cNvCxnSpPr>
            <a:cxnSpLocks noChangeShapeType="1"/>
            <a:stCxn id="48" idx="1"/>
            <a:endCxn id="49" idx="3"/>
          </p:cNvCxnSpPr>
          <p:nvPr/>
        </p:nvCxnSpPr>
        <p:spPr bwMode="auto">
          <a:xfrm flipH="1" flipV="1">
            <a:off x="2690308" y="4993443"/>
            <a:ext cx="915271" cy="2389"/>
          </a:xfrm>
          <a:prstGeom prst="straightConnector1">
            <a:avLst/>
          </a:prstGeom>
          <a:noFill/>
          <a:ln w="63500" algn="ctr">
            <a:solidFill>
              <a:schemeClr val="accent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箭头连接符 50">
            <a:extLst>
              <a:ext uri="{FF2B5EF4-FFF2-40B4-BE49-F238E27FC236}">
                <a16:creationId xmlns:a16="http://schemas.microsoft.com/office/drawing/2014/main" id="{E017E376-5844-4A2A-819C-13D8DBDB888D}"/>
              </a:ext>
            </a:extLst>
          </p:cNvPr>
          <p:cNvCxnSpPr>
            <a:cxnSpLocks noChangeShapeType="1"/>
            <a:stCxn id="49" idx="0"/>
            <a:endCxn id="50" idx="2"/>
          </p:cNvCxnSpPr>
          <p:nvPr/>
        </p:nvCxnSpPr>
        <p:spPr bwMode="auto">
          <a:xfrm flipV="1">
            <a:off x="1632744" y="3751845"/>
            <a:ext cx="0" cy="349796"/>
          </a:xfrm>
          <a:prstGeom prst="straightConnector1">
            <a:avLst/>
          </a:prstGeom>
          <a:noFill/>
          <a:ln w="63500" algn="ctr">
            <a:solidFill>
              <a:schemeClr val="accent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箭头连接符 56">
            <a:extLst>
              <a:ext uri="{FF2B5EF4-FFF2-40B4-BE49-F238E27FC236}">
                <a16:creationId xmlns:a16="http://schemas.microsoft.com/office/drawing/2014/main" id="{3102D19E-E3EC-47ED-9FD7-F1ABE1938373}"/>
              </a:ext>
            </a:extLst>
          </p:cNvPr>
          <p:cNvCxnSpPr>
            <a:cxnSpLocks noChangeShapeType="1"/>
            <a:stCxn id="50" idx="0"/>
            <a:endCxn id="66" idx="2"/>
          </p:cNvCxnSpPr>
          <p:nvPr/>
        </p:nvCxnSpPr>
        <p:spPr bwMode="auto">
          <a:xfrm flipV="1">
            <a:off x="1632744" y="2292814"/>
            <a:ext cx="0" cy="267713"/>
          </a:xfrm>
          <a:prstGeom prst="straightConnector1">
            <a:avLst/>
          </a:prstGeom>
          <a:noFill/>
          <a:ln w="63500" algn="ctr">
            <a:solidFill>
              <a:schemeClr val="accent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椭圆 58">
            <a:extLst>
              <a:ext uri="{FF2B5EF4-FFF2-40B4-BE49-F238E27FC236}">
                <a16:creationId xmlns:a16="http://schemas.microsoft.com/office/drawing/2014/main" id="{CF97DF50-11C6-451E-B1C6-7BBF4FC6E784}"/>
              </a:ext>
            </a:extLst>
          </p:cNvPr>
          <p:cNvSpPr/>
          <p:nvPr/>
        </p:nvSpPr>
        <p:spPr>
          <a:xfrm>
            <a:off x="4910952" y="1311596"/>
            <a:ext cx="332002" cy="332002"/>
          </a:xfrm>
          <a:prstGeom prst="ellipse">
            <a:avLst/>
          </a:prstGeom>
          <a:solidFill>
            <a:srgbClr val="B6D2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1</a:t>
            </a:r>
            <a:endParaRPr lang="zh-CN" altLang="en-US" dirty="0">
              <a:ea typeface="微软雅黑" panose="020B0503020204020204" pitchFamily="34" charset="-122"/>
            </a:endParaRPr>
          </a:p>
        </p:txBody>
      </p:sp>
      <p:sp>
        <p:nvSpPr>
          <p:cNvPr id="60" name="椭圆 59">
            <a:extLst>
              <a:ext uri="{FF2B5EF4-FFF2-40B4-BE49-F238E27FC236}">
                <a16:creationId xmlns:a16="http://schemas.microsoft.com/office/drawing/2014/main" id="{0659E7C1-D866-430A-84C4-E3D6B1D04A1E}"/>
              </a:ext>
            </a:extLst>
          </p:cNvPr>
          <p:cNvSpPr/>
          <p:nvPr/>
        </p:nvSpPr>
        <p:spPr>
          <a:xfrm>
            <a:off x="8076243" y="1308569"/>
            <a:ext cx="332002" cy="332002"/>
          </a:xfrm>
          <a:prstGeom prst="ellipse">
            <a:avLst/>
          </a:prstGeom>
          <a:solidFill>
            <a:srgbClr val="B6D2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2</a:t>
            </a:r>
            <a:endParaRPr lang="zh-CN" altLang="en-US" dirty="0">
              <a:ea typeface="微软雅黑" panose="020B0503020204020204" pitchFamily="34" charset="-122"/>
            </a:endParaRPr>
          </a:p>
        </p:txBody>
      </p:sp>
      <p:sp>
        <p:nvSpPr>
          <p:cNvPr id="61" name="椭圆 60">
            <a:extLst>
              <a:ext uri="{FF2B5EF4-FFF2-40B4-BE49-F238E27FC236}">
                <a16:creationId xmlns:a16="http://schemas.microsoft.com/office/drawing/2014/main" id="{BE5D2956-FC46-4E16-A754-05D01BF26C4E}"/>
              </a:ext>
            </a:extLst>
          </p:cNvPr>
          <p:cNvSpPr/>
          <p:nvPr/>
        </p:nvSpPr>
        <p:spPr>
          <a:xfrm>
            <a:off x="8084155" y="2604710"/>
            <a:ext cx="332002" cy="332002"/>
          </a:xfrm>
          <a:prstGeom prst="ellipse">
            <a:avLst/>
          </a:prstGeom>
          <a:solidFill>
            <a:srgbClr val="B6D2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3</a:t>
            </a:r>
            <a:endParaRPr lang="zh-CN" altLang="en-US" dirty="0">
              <a:ea typeface="微软雅黑" panose="020B0503020204020204" pitchFamily="34" charset="-122"/>
            </a:endParaRPr>
          </a:p>
        </p:txBody>
      </p:sp>
      <p:sp>
        <p:nvSpPr>
          <p:cNvPr id="62" name="椭圆 61">
            <a:extLst>
              <a:ext uri="{FF2B5EF4-FFF2-40B4-BE49-F238E27FC236}">
                <a16:creationId xmlns:a16="http://schemas.microsoft.com/office/drawing/2014/main" id="{43CEF0E1-1677-4B2F-A595-678772E5A60A}"/>
              </a:ext>
            </a:extLst>
          </p:cNvPr>
          <p:cNvSpPr/>
          <p:nvPr/>
        </p:nvSpPr>
        <p:spPr>
          <a:xfrm>
            <a:off x="8028220" y="4132730"/>
            <a:ext cx="332002" cy="332002"/>
          </a:xfrm>
          <a:prstGeom prst="ellipse">
            <a:avLst/>
          </a:prstGeom>
          <a:solidFill>
            <a:srgbClr val="B6D2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4</a:t>
            </a:r>
            <a:endParaRPr lang="zh-CN" altLang="en-US" dirty="0">
              <a:ea typeface="微软雅黑" panose="020B0503020204020204" pitchFamily="34" charset="-122"/>
            </a:endParaRPr>
          </a:p>
        </p:txBody>
      </p:sp>
      <p:sp>
        <p:nvSpPr>
          <p:cNvPr id="63" name="椭圆 62">
            <a:extLst>
              <a:ext uri="{FF2B5EF4-FFF2-40B4-BE49-F238E27FC236}">
                <a16:creationId xmlns:a16="http://schemas.microsoft.com/office/drawing/2014/main" id="{A77E5572-4042-42EB-AB9A-174668364F1E}"/>
              </a:ext>
            </a:extLst>
          </p:cNvPr>
          <p:cNvSpPr/>
          <p:nvPr/>
        </p:nvSpPr>
        <p:spPr>
          <a:xfrm>
            <a:off x="4874966" y="4132197"/>
            <a:ext cx="332002" cy="332002"/>
          </a:xfrm>
          <a:prstGeom prst="ellipse">
            <a:avLst/>
          </a:prstGeom>
          <a:solidFill>
            <a:srgbClr val="B6D2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5</a:t>
            </a:r>
            <a:endParaRPr lang="zh-CN" altLang="en-US" dirty="0">
              <a:ea typeface="微软雅黑" panose="020B0503020204020204" pitchFamily="34" charset="-122"/>
            </a:endParaRPr>
          </a:p>
        </p:txBody>
      </p:sp>
      <p:sp>
        <p:nvSpPr>
          <p:cNvPr id="64" name="椭圆 63">
            <a:extLst>
              <a:ext uri="{FF2B5EF4-FFF2-40B4-BE49-F238E27FC236}">
                <a16:creationId xmlns:a16="http://schemas.microsoft.com/office/drawing/2014/main" id="{F767CDAB-A945-43EE-B756-7FDABBEE811F}"/>
              </a:ext>
            </a:extLst>
          </p:cNvPr>
          <p:cNvSpPr/>
          <p:nvPr/>
        </p:nvSpPr>
        <p:spPr>
          <a:xfrm>
            <a:off x="2314599" y="4137044"/>
            <a:ext cx="332002" cy="332002"/>
          </a:xfrm>
          <a:prstGeom prst="ellipse">
            <a:avLst/>
          </a:prstGeom>
          <a:solidFill>
            <a:srgbClr val="B6D2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6</a:t>
            </a:r>
            <a:endParaRPr lang="zh-CN" altLang="en-US" dirty="0">
              <a:ea typeface="微软雅黑" panose="020B0503020204020204" pitchFamily="34" charset="-122"/>
            </a:endParaRPr>
          </a:p>
        </p:txBody>
      </p:sp>
      <p:sp>
        <p:nvSpPr>
          <p:cNvPr id="65" name="椭圆 64">
            <a:extLst>
              <a:ext uri="{FF2B5EF4-FFF2-40B4-BE49-F238E27FC236}">
                <a16:creationId xmlns:a16="http://schemas.microsoft.com/office/drawing/2014/main" id="{6383C2B5-5DC9-4CC3-8545-6FB481DF0D5B}"/>
              </a:ext>
            </a:extLst>
          </p:cNvPr>
          <p:cNvSpPr/>
          <p:nvPr/>
        </p:nvSpPr>
        <p:spPr>
          <a:xfrm>
            <a:off x="2346221" y="2575903"/>
            <a:ext cx="332002" cy="332002"/>
          </a:xfrm>
          <a:prstGeom prst="ellipse">
            <a:avLst/>
          </a:prstGeom>
          <a:solidFill>
            <a:srgbClr val="B6D2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7</a:t>
            </a:r>
            <a:endParaRPr lang="zh-CN" altLang="en-US" dirty="0">
              <a:ea typeface="微软雅黑" panose="020B0503020204020204" pitchFamily="34" charset="-122"/>
            </a:endParaRPr>
          </a:p>
        </p:txBody>
      </p:sp>
      <p:sp>
        <p:nvSpPr>
          <p:cNvPr id="66" name="AutoShape 5">
            <a:extLst>
              <a:ext uri="{FF2B5EF4-FFF2-40B4-BE49-F238E27FC236}">
                <a16:creationId xmlns:a16="http://schemas.microsoft.com/office/drawing/2014/main" id="{7B889B35-75BE-43EF-9AE0-6A04CA17BF59}"/>
              </a:ext>
            </a:extLst>
          </p:cNvPr>
          <p:cNvSpPr>
            <a:spLocks noChangeArrowheads="1"/>
          </p:cNvSpPr>
          <p:nvPr/>
        </p:nvSpPr>
        <p:spPr bwMode="auto">
          <a:xfrm>
            <a:off x="575180" y="1293291"/>
            <a:ext cx="2115127" cy="999523"/>
          </a:xfrm>
          <a:prstGeom prst="roundRect">
            <a:avLst>
              <a:gd name="adj" fmla="val 16667"/>
            </a:avLst>
          </a:prstGeom>
          <a:solidFill>
            <a:srgbClr val="C5FA94"/>
          </a:solidFill>
          <a:ln/>
          <a:extLst/>
        </p:spPr>
        <p:style>
          <a:lnRef idx="2">
            <a:schemeClr val="accent6"/>
          </a:lnRef>
          <a:fillRef idx="1">
            <a:schemeClr val="lt1"/>
          </a:fillRef>
          <a:effectRef idx="0">
            <a:schemeClr val="accent6"/>
          </a:effectRef>
          <a:fontRef idx="minor">
            <a:schemeClr val="dk1"/>
          </a:fontRef>
        </p:style>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just">
              <a:spcBef>
                <a:spcPct val="0"/>
              </a:spcBef>
              <a:spcAft>
                <a:spcPct val="35000"/>
              </a:spcAft>
              <a:buNone/>
            </a:pPr>
            <a:r>
              <a:rPr lang="zh-CN" altLang="en-US" sz="1600" b="1" dirty="0">
                <a:latin typeface="宋体" panose="02010600030101010101" pitchFamily="2" charset="-122"/>
                <a:sym typeface="黑体" panose="02010609060101010101" pitchFamily="49" charset="-122"/>
              </a:rPr>
              <a:t>报告结果</a:t>
            </a:r>
          </a:p>
          <a:p>
            <a:pPr marL="171450" indent="-171450" algn="just">
              <a:spcBef>
                <a:spcPct val="0"/>
              </a:spcBef>
              <a:spcAft>
                <a:spcPct val="35000"/>
              </a:spcAft>
            </a:pPr>
            <a:r>
              <a:rPr lang="zh-CN" altLang="en-US" sz="1200" dirty="0">
                <a:latin typeface="宋体" panose="02010600030101010101" pitchFamily="2" charset="-122"/>
                <a:sym typeface="微软雅黑" panose="020B0503020204020204" pitchFamily="34" charset="-122"/>
              </a:rPr>
              <a:t>撰写科研论文</a:t>
            </a:r>
          </a:p>
          <a:p>
            <a:pPr marL="171450" indent="-171450" algn="just">
              <a:spcBef>
                <a:spcPct val="0"/>
              </a:spcBef>
              <a:spcAft>
                <a:spcPct val="35000"/>
              </a:spcAft>
            </a:pPr>
            <a:r>
              <a:rPr lang="zh-CN" altLang="en-US" sz="1200" dirty="0">
                <a:latin typeface="宋体" panose="02010600030101010101" pitchFamily="2" charset="-122"/>
                <a:sym typeface="微软雅黑" panose="020B0503020204020204" pitchFamily="34" charset="-122"/>
              </a:rPr>
              <a:t>设计展板或口头报告</a:t>
            </a:r>
            <a:endParaRPr lang="zh-CN" altLang="en-US" sz="1200" dirty="0">
              <a:latin typeface="宋体" panose="02010600030101010101" pitchFamily="2" charset="-122"/>
            </a:endParaRPr>
          </a:p>
        </p:txBody>
      </p:sp>
      <p:sp>
        <p:nvSpPr>
          <p:cNvPr id="67" name="椭圆 66">
            <a:extLst>
              <a:ext uri="{FF2B5EF4-FFF2-40B4-BE49-F238E27FC236}">
                <a16:creationId xmlns:a16="http://schemas.microsoft.com/office/drawing/2014/main" id="{5502AB77-7EAF-40E6-9943-751B11F8F2C9}"/>
              </a:ext>
            </a:extLst>
          </p:cNvPr>
          <p:cNvSpPr/>
          <p:nvPr/>
        </p:nvSpPr>
        <p:spPr>
          <a:xfrm>
            <a:off x="2347305" y="1302523"/>
            <a:ext cx="332002" cy="332002"/>
          </a:xfrm>
          <a:prstGeom prst="ellipse">
            <a:avLst/>
          </a:prstGeom>
          <a:solidFill>
            <a:srgbClr val="B6D2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8</a:t>
            </a:r>
            <a:endParaRPr lang="zh-CN" altLang="en-US" dirty="0">
              <a:ea typeface="微软雅黑" panose="020B0503020204020204" pitchFamily="34" charset="-122"/>
            </a:endParaRPr>
          </a:p>
        </p:txBody>
      </p:sp>
      <p:cxnSp>
        <p:nvCxnSpPr>
          <p:cNvPr id="68" name="直接箭头连接符 2">
            <a:extLst>
              <a:ext uri="{FF2B5EF4-FFF2-40B4-BE49-F238E27FC236}">
                <a16:creationId xmlns:a16="http://schemas.microsoft.com/office/drawing/2014/main" id="{F62BEDCE-90D6-44E0-B775-092D4E0C712D}"/>
              </a:ext>
            </a:extLst>
          </p:cNvPr>
          <p:cNvCxnSpPr>
            <a:cxnSpLocks noChangeShapeType="1"/>
            <a:stCxn id="66" idx="3"/>
            <a:endCxn id="44" idx="1"/>
          </p:cNvCxnSpPr>
          <p:nvPr/>
        </p:nvCxnSpPr>
        <p:spPr bwMode="auto">
          <a:xfrm>
            <a:off x="2690307" y="1793053"/>
            <a:ext cx="915272" cy="0"/>
          </a:xfrm>
          <a:prstGeom prst="straightConnector1">
            <a:avLst/>
          </a:prstGeom>
          <a:noFill/>
          <a:ln w="63500" algn="ctr">
            <a:solidFill>
              <a:schemeClr val="accent1"/>
            </a:solidFill>
            <a:prstDash val="sysDash"/>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 name="1 Título">
            <a:extLst>
              <a:ext uri="{FF2B5EF4-FFF2-40B4-BE49-F238E27FC236}">
                <a16:creationId xmlns:a16="http://schemas.microsoft.com/office/drawing/2014/main" id="{A99DBC3F-F44D-4450-B342-7B1D36FD3256}"/>
              </a:ext>
            </a:extLst>
          </p:cNvPr>
          <p:cNvSpPr txBox="1">
            <a:spLocks noChangeArrowheads="1"/>
          </p:cNvSpPr>
          <p:nvPr/>
        </p:nvSpPr>
        <p:spPr bwMode="auto">
          <a:xfrm>
            <a:off x="396000" y="-21600"/>
            <a:ext cx="40712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en-US" altLang="en-US" sz="3200" b="1" dirty="0">
                <a:solidFill>
                  <a:schemeClr val="tx1">
                    <a:lumMod val="65000"/>
                    <a:lumOff val="35000"/>
                  </a:schemeClr>
                </a:solidFill>
                <a:latin typeface="黑体" panose="02010609060101010101" pitchFamily="49" charset="-122"/>
                <a:ea typeface="黑体" panose="02010609060101010101" pitchFamily="49" charset="-122"/>
              </a:rPr>
              <a:t>STEAM</a:t>
            </a:r>
            <a:r>
              <a:rPr lang="zh-CN" altLang="en-US" sz="3200" b="1" dirty="0">
                <a:solidFill>
                  <a:schemeClr val="tx1">
                    <a:lumMod val="65000"/>
                    <a:lumOff val="35000"/>
                  </a:schemeClr>
                </a:solidFill>
                <a:latin typeface="黑体" panose="02010609060101010101" pitchFamily="49" charset="-122"/>
                <a:ea typeface="黑体" panose="02010609060101010101" pitchFamily="49" charset="-122"/>
              </a:rPr>
              <a:t>研究过程</a:t>
            </a:r>
            <a:endParaRPr lang="es-HN" altLang="en-US" sz="3200" b="1"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72" name="文本框 71">
            <a:extLst>
              <a:ext uri="{FF2B5EF4-FFF2-40B4-BE49-F238E27FC236}">
                <a16:creationId xmlns:a16="http://schemas.microsoft.com/office/drawing/2014/main" id="{D3BB167C-7498-44D3-872D-22F875D16C04}"/>
              </a:ext>
            </a:extLst>
          </p:cNvPr>
          <p:cNvSpPr txBox="1"/>
          <p:nvPr/>
        </p:nvSpPr>
        <p:spPr>
          <a:xfrm>
            <a:off x="396000" y="446400"/>
            <a:ext cx="6093337"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STEAM research process</a:t>
            </a:r>
          </a:p>
        </p:txBody>
      </p:sp>
      <p:sp>
        <p:nvSpPr>
          <p:cNvPr id="73" name="1 Título">
            <a:extLst>
              <a:ext uri="{FF2B5EF4-FFF2-40B4-BE49-F238E27FC236}">
                <a16:creationId xmlns:a16="http://schemas.microsoft.com/office/drawing/2014/main" id="{022D5637-69FD-4A16-B388-612F6E34B6AC}"/>
              </a:ext>
            </a:extLst>
          </p:cNvPr>
          <p:cNvSpPr txBox="1">
            <a:spLocks noChangeArrowheads="1"/>
          </p:cNvSpPr>
          <p:nvPr/>
        </p:nvSpPr>
        <p:spPr bwMode="auto">
          <a:xfrm>
            <a:off x="6660000" y="234000"/>
            <a:ext cx="2193023" cy="97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STEAM introduction</a:t>
            </a:r>
          </a:p>
          <a:p>
            <a:pPr algn="r"/>
            <a:endParaRPr lang="zh-CN" altLang="en-US" sz="1600" b="1" dirty="0">
              <a:solidFill>
                <a:schemeClr val="tx1">
                  <a:lumMod val="65000"/>
                  <a:lumOff val="35000"/>
                </a:schemeClr>
              </a:solidFill>
            </a:endParaRPr>
          </a:p>
        </p:txBody>
      </p:sp>
      <p:sp>
        <p:nvSpPr>
          <p:cNvPr id="69" name="TextBox 16">
            <a:extLst>
              <a:ext uri="{FF2B5EF4-FFF2-40B4-BE49-F238E27FC236}">
                <a16:creationId xmlns:a16="http://schemas.microsoft.com/office/drawing/2014/main" id="{05749EBC-E476-4276-9EEB-E710531C790F}"/>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70" name="TextBox 13">
            <a:extLst>
              <a:ext uri="{FF2B5EF4-FFF2-40B4-BE49-F238E27FC236}">
                <a16:creationId xmlns:a16="http://schemas.microsoft.com/office/drawing/2014/main" id="{CF245906-B954-41EE-9104-D8893D26EAFA}"/>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Tree>
    <p:extLst>
      <p:ext uri="{BB962C8B-B14F-4D97-AF65-F5344CB8AC3E}">
        <p14:creationId xmlns:p14="http://schemas.microsoft.com/office/powerpoint/2010/main" val="175221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fade">
                                      <p:cBhvr>
                                        <p:cTn id="66" dur="500"/>
                                        <p:tgtEl>
                                          <p:spTgt spid="5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500"/>
                                        <p:tgtEl>
                                          <p:spTgt spid="6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fade">
                                      <p:cBhvr>
                                        <p:cTn id="77" dur="500"/>
                                        <p:tgtEl>
                                          <p:spTgt spid="5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fade">
                                      <p:cBhvr>
                                        <p:cTn id="83" dur="500"/>
                                        <p:tgtEl>
                                          <p:spTgt spid="6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500"/>
                                        <p:tgtEl>
                                          <p:spTgt spid="5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animEffect transition="in" filter="fade">
                                      <p:cBhvr>
                                        <p:cTn id="91" dur="500"/>
                                        <p:tgtEl>
                                          <p:spTgt spid="6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fade">
                                      <p:cBhvr>
                                        <p:cTn id="94" dur="500"/>
                                        <p:tgtEl>
                                          <p:spTgt spid="67"/>
                                        </p:tgtEl>
                                      </p:cBhvr>
                                    </p:animEffect>
                                  </p:childTnLst>
                                </p:cTn>
                              </p:par>
                              <p:par>
                                <p:cTn id="95" presetID="10" presetClass="entr" presetSubtype="0" fill="hold" nodeType="with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fade">
                                      <p:cBhvr>
                                        <p:cTn id="9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0" grpId="0" animBg="1"/>
      <p:bldP spid="51" grpId="0"/>
      <p:bldP spid="59" grpId="0" animBg="1"/>
      <p:bldP spid="60" grpId="0" animBg="1"/>
      <p:bldP spid="61" grpId="0" animBg="1"/>
      <p:bldP spid="62" grpId="0" animBg="1"/>
      <p:bldP spid="63" grpId="0" animBg="1"/>
      <p:bldP spid="64" grpId="0" animBg="1"/>
      <p:bldP spid="65" grpId="0" animBg="1"/>
      <p:bldP spid="66" grpId="0" animBg="1"/>
      <p:bldP spid="6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423592" y="425450"/>
            <a:ext cx="6623592"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Newton prism experiment</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牛顿棱镜实验</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7134948" y="232832"/>
            <a:ext cx="1613052"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3</a:t>
            </a:r>
            <a:endParaRPr lang="zh-CN" altLang="en-US" sz="1600" b="1" dirty="0">
              <a:solidFill>
                <a:schemeClr val="tx1">
                  <a:lumMod val="65000"/>
                  <a:lumOff val="35000"/>
                </a:schemeClr>
              </a:solidFill>
            </a:endParaRPr>
          </a:p>
        </p:txBody>
      </p:sp>
      <p:sp>
        <p:nvSpPr>
          <p:cNvPr id="2" name="矩形 1">
            <a:extLst>
              <a:ext uri="{FF2B5EF4-FFF2-40B4-BE49-F238E27FC236}">
                <a16:creationId xmlns:a16="http://schemas.microsoft.com/office/drawing/2014/main" id="{C897083E-F52D-4FCB-9527-6BB440B73A39}"/>
              </a:ext>
            </a:extLst>
          </p:cNvPr>
          <p:cNvSpPr/>
          <p:nvPr/>
        </p:nvSpPr>
        <p:spPr>
          <a:xfrm>
            <a:off x="127466" y="3636828"/>
            <a:ext cx="8442979" cy="2308324"/>
          </a:xfrm>
          <a:prstGeom prst="rect">
            <a:avLst/>
          </a:prstGeom>
        </p:spPr>
        <p:txBody>
          <a:bodyPr wrap="square">
            <a:spAutoFit/>
          </a:bodyPr>
          <a:lstStyle/>
          <a:p>
            <a:pPr indent="304800" algn="just">
              <a:lnSpc>
                <a:spcPct val="150000"/>
              </a:lnSpc>
              <a:spcAft>
                <a:spcPts val="0"/>
              </a:spcAft>
            </a:pPr>
            <a:r>
              <a:rPr lang="zh-CN" altLang="en-US" sz="2400" kern="100" dirty="0">
                <a:latin typeface="等线" panose="02010600030101010101" pitchFamily="2" charset="-122"/>
                <a:ea typeface="楷体" panose="02010609060101010101" pitchFamily="49" charset="-122"/>
                <a:cs typeface="Times New Roman" panose="02020603050405020304" pitchFamily="18" charset="0"/>
              </a:rPr>
              <a:t>我们也来重复一下牛顿棱镜实验。</a:t>
            </a:r>
            <a:r>
              <a:rPr lang="zh-CN" altLang="zh-CN" sz="2400" kern="100" dirty="0">
                <a:latin typeface="等线" panose="02010600030101010101" pitchFamily="2" charset="-122"/>
                <a:ea typeface="楷体" panose="02010609060101010101" pitchFamily="49" charset="-122"/>
                <a:cs typeface="Times New Roman" panose="02020603050405020304" pitchFamily="18" charset="0"/>
              </a:rPr>
              <a:t>把一面三棱镜放在阳光下，如果没有阳光照射，可用手电筒。透过三棱镜，到另一侧的白纸屏上</a:t>
            </a:r>
            <a:r>
              <a:rPr lang="zh-CN" altLang="en-US" sz="2400" kern="100" dirty="0">
                <a:latin typeface="等线" panose="02010600030101010101" pitchFamily="2" charset="-122"/>
                <a:ea typeface="楷体" panose="02010609060101010101" pitchFamily="49" charset="-122"/>
                <a:cs typeface="Times New Roman" panose="02020603050405020304" pitchFamily="18" charset="0"/>
              </a:rPr>
              <a:t>，你看见了</a:t>
            </a:r>
            <a:r>
              <a:rPr lang="zh-CN" altLang="en-US" sz="2400" u="sng" kern="100" dirty="0">
                <a:latin typeface="等线" panose="02010600030101010101" pitchFamily="2" charset="-122"/>
                <a:ea typeface="楷体" panose="02010609060101010101" pitchFamily="49" charset="-122"/>
                <a:cs typeface="Times New Roman" panose="02020603050405020304" pitchFamily="18" charset="0"/>
              </a:rPr>
              <a:t>                                 </a:t>
            </a:r>
            <a:r>
              <a:rPr lang="zh-CN" altLang="en-US" sz="2400" kern="100" dirty="0">
                <a:latin typeface="等线" panose="02010600030101010101" pitchFamily="2" charset="-122"/>
                <a:ea typeface="楷体" panose="02010609060101010101" pitchFamily="49" charset="-122"/>
                <a:cs typeface="Times New Roman" panose="02020603050405020304" pitchFamily="18" charset="0"/>
              </a:rPr>
              <a:t>。</a:t>
            </a:r>
            <a:endParaRPr lang="en-US" altLang="zh-CN" sz="2400" kern="100" dirty="0">
              <a:latin typeface="等线" panose="02010600030101010101" pitchFamily="2" charset="-122"/>
              <a:ea typeface="楷体" panose="02010609060101010101" pitchFamily="49" charset="-122"/>
              <a:cs typeface="Times New Roman" panose="02020603050405020304" pitchFamily="18" charset="0"/>
            </a:endParaRPr>
          </a:p>
          <a:p>
            <a:pPr indent="304800" algn="just">
              <a:lnSpc>
                <a:spcPct val="150000"/>
              </a:lnSpc>
              <a:spcAft>
                <a:spcPts val="0"/>
              </a:spcAft>
            </a:pPr>
            <a:r>
              <a:rPr lang="zh-CN" altLang="zh-CN" sz="2400" kern="100" dirty="0">
                <a:latin typeface="等线" panose="02010600030101010101" pitchFamily="2" charset="-122"/>
                <a:ea typeface="楷体" panose="02010609060101010101" pitchFamily="49" charset="-122"/>
                <a:cs typeface="Times New Roman" panose="02020603050405020304" pitchFamily="18" charset="0"/>
              </a:rPr>
              <a:t>结论：白光是一种</a:t>
            </a:r>
            <a:r>
              <a:rPr lang="en-US" altLang="zh-CN" sz="2400" u="sng" kern="100" dirty="0">
                <a:latin typeface="等线" panose="02010600030101010101" pitchFamily="2" charset="-122"/>
                <a:ea typeface="楷体" panose="02010609060101010101" pitchFamily="49" charset="-122"/>
                <a:cs typeface="Times New Roman" panose="02020603050405020304" pitchFamily="18" charset="0"/>
              </a:rPr>
              <a:t>         </a:t>
            </a:r>
            <a:r>
              <a:rPr lang="zh-CN" altLang="zh-CN" sz="2400" kern="100" dirty="0">
                <a:latin typeface="等线" panose="02010600030101010101" pitchFamily="2" charset="-122"/>
                <a:ea typeface="楷体" panose="02010609060101010101" pitchFamily="49" charset="-122"/>
                <a:cs typeface="Times New Roman" panose="02020603050405020304" pitchFamily="18" charset="0"/>
              </a:rPr>
              <a:t>光。</a:t>
            </a:r>
            <a:endParaRPr lang="zh-CN" altLang="zh-CN" sz="2400" kern="100" dirty="0">
              <a:latin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E81BC843-93C7-4587-A253-6BDEABFDCDFB}"/>
              </a:ext>
            </a:extLst>
          </p:cNvPr>
          <p:cNvPicPr>
            <a:picLocks noChangeAspect="1"/>
          </p:cNvPicPr>
          <p:nvPr/>
        </p:nvPicPr>
        <p:blipFill rotWithShape="1">
          <a:blip r:embed="rId9">
            <a:extLst>
              <a:ext uri="{28A0092B-C50C-407E-A947-70E740481C1C}">
                <a14:useLocalDpi xmlns:a14="http://schemas.microsoft.com/office/drawing/2010/main" val="0"/>
              </a:ext>
            </a:extLst>
          </a:blip>
          <a:srcRect b="11849"/>
          <a:stretch/>
        </p:blipFill>
        <p:spPr>
          <a:xfrm>
            <a:off x="477824" y="1106599"/>
            <a:ext cx="3662376" cy="2523348"/>
          </a:xfrm>
          <a:prstGeom prst="rect">
            <a:avLst/>
          </a:prstGeom>
        </p:spPr>
      </p:pic>
      <p:pic>
        <p:nvPicPr>
          <p:cNvPr id="20" name="图片 19" descr="图片包含 物体&#10;&#10;已生成高可信度的说明">
            <a:extLst>
              <a:ext uri="{FF2B5EF4-FFF2-40B4-BE49-F238E27FC236}">
                <a16:creationId xmlns:a16="http://schemas.microsoft.com/office/drawing/2014/main" id="{D862B6EE-358F-4A95-95E6-B7C699AA23E2}"/>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t="16725" r="28481" b="5298"/>
          <a:stretch/>
        </p:blipFill>
        <p:spPr>
          <a:xfrm>
            <a:off x="4706838" y="1099946"/>
            <a:ext cx="3533403" cy="2557288"/>
          </a:xfrm>
          <a:prstGeom prst="rect">
            <a:avLst/>
          </a:prstGeom>
        </p:spPr>
      </p:pic>
    </p:spTree>
    <p:extLst>
      <p:ext uri="{BB962C8B-B14F-4D97-AF65-F5344CB8AC3E}">
        <p14:creationId xmlns:p14="http://schemas.microsoft.com/office/powerpoint/2010/main" val="2357479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423592" y="425450"/>
            <a:ext cx="6623592"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Newton prism experiment</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牛顿棱镜实验</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7134948" y="232832"/>
            <a:ext cx="1613052"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3</a:t>
            </a:r>
            <a:endParaRPr lang="zh-CN" altLang="en-US" sz="1600" b="1" dirty="0">
              <a:solidFill>
                <a:schemeClr val="tx1">
                  <a:lumMod val="65000"/>
                  <a:lumOff val="35000"/>
                </a:schemeClr>
              </a:solidFill>
            </a:endParaRPr>
          </a:p>
        </p:txBody>
      </p:sp>
      <p:sp>
        <p:nvSpPr>
          <p:cNvPr id="3" name="矩形 2">
            <a:extLst>
              <a:ext uri="{FF2B5EF4-FFF2-40B4-BE49-F238E27FC236}">
                <a16:creationId xmlns:a16="http://schemas.microsoft.com/office/drawing/2014/main" id="{50374CA6-E4AE-4F66-B0CF-A29D84083895}"/>
              </a:ext>
            </a:extLst>
          </p:cNvPr>
          <p:cNvSpPr/>
          <p:nvPr/>
        </p:nvSpPr>
        <p:spPr>
          <a:xfrm>
            <a:off x="327488" y="1144578"/>
            <a:ext cx="8396369" cy="523220"/>
          </a:xfrm>
          <a:prstGeom prst="rect">
            <a:avLst/>
          </a:prstGeom>
        </p:spPr>
        <p:txBody>
          <a:bodyPr wrap="square">
            <a:spAutoFit/>
          </a:bodyPr>
          <a:lstStyle/>
          <a:p>
            <a:r>
              <a:rPr lang="zh-CN" altLang="en-US" sz="2800" dirty="0">
                <a:latin typeface="隶书" panose="02010509060101010101" pitchFamily="49" charset="-122"/>
                <a:ea typeface="隶书" panose="02010509060101010101" pitchFamily="49" charset="-122"/>
              </a:rPr>
              <a:t>难道阳光是由这七种颜色的光组成的吗？</a:t>
            </a:r>
          </a:p>
        </p:txBody>
      </p:sp>
      <p:sp>
        <p:nvSpPr>
          <p:cNvPr id="15" name="Rectangle 2">
            <a:extLst>
              <a:ext uri="{FF2B5EF4-FFF2-40B4-BE49-F238E27FC236}">
                <a16:creationId xmlns:a16="http://schemas.microsoft.com/office/drawing/2014/main" id="{2F2760B0-A0ED-492D-8FB8-62E71E588CD3}"/>
              </a:ext>
            </a:extLst>
          </p:cNvPr>
          <p:cNvSpPr>
            <a:spLocks noChangeArrowheads="1"/>
          </p:cNvSpPr>
          <p:nvPr/>
        </p:nvSpPr>
        <p:spPr bwMode="auto">
          <a:xfrm>
            <a:off x="108232" y="4596264"/>
            <a:ext cx="883488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现在再在原来三棱镜后面上，平行</a:t>
            </a:r>
            <a:r>
              <a:rPr kumimoji="0" lang="zh-CN" altLang="en-US" sz="2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倒</a:t>
            </a:r>
            <a:r>
              <a:rPr kumimoji="0" lang="zh-CN" altLang="zh-CN" sz="2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放上一块三棱镜，观察实验现象</a:t>
            </a:r>
            <a:r>
              <a:rPr lang="zh-CN" altLang="en-US" sz="24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400" dirty="0"/>
          </a:p>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可以发现：光带在穿过第二个三棱镜后又变成（  ）。</a:t>
            </a:r>
            <a:endParaRPr kumimoji="0" lang="zh-CN" altLang="en-US" sz="2400" b="0" i="0" u="none" strike="noStrike" cap="none" normalizeH="0" baseline="0" dirty="0">
              <a:ln>
                <a:noFill/>
              </a:ln>
              <a:solidFill>
                <a:schemeClr val="tx1"/>
              </a:solidFill>
              <a:effectLst/>
              <a:latin typeface="Arial" panose="020B0604020202020204" pitchFamily="34" charset="0"/>
            </a:endParaRPr>
          </a:p>
        </p:txBody>
      </p:sp>
      <p:sp>
        <p:nvSpPr>
          <p:cNvPr id="16" name="Rectangle 3">
            <a:extLst>
              <a:ext uri="{FF2B5EF4-FFF2-40B4-BE49-F238E27FC236}">
                <a16:creationId xmlns:a16="http://schemas.microsoft.com/office/drawing/2014/main" id="{1B990B93-18BD-49AF-A2B3-5C1C6098ACE8}"/>
              </a:ext>
            </a:extLst>
          </p:cNvPr>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3" name="图片 22">
            <a:extLst>
              <a:ext uri="{FF2B5EF4-FFF2-40B4-BE49-F238E27FC236}">
                <a16:creationId xmlns:a16="http://schemas.microsoft.com/office/drawing/2014/main" id="{825F82C5-797B-4C38-B426-B58545BF25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6000" y="1771015"/>
            <a:ext cx="3810000" cy="2552700"/>
          </a:xfrm>
          <a:prstGeom prst="rect">
            <a:avLst/>
          </a:prstGeom>
        </p:spPr>
      </p:pic>
    </p:spTree>
    <p:extLst>
      <p:ext uri="{BB962C8B-B14F-4D97-AF65-F5344CB8AC3E}">
        <p14:creationId xmlns:p14="http://schemas.microsoft.com/office/powerpoint/2010/main" val="4197657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423592" y="425450"/>
            <a:ext cx="6623592"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Newton prism experiment</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牛顿棱镜实验</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7134948" y="232832"/>
            <a:ext cx="1613052"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3</a:t>
            </a:r>
            <a:endParaRPr lang="zh-CN" altLang="en-US" sz="1600" b="1" dirty="0">
              <a:solidFill>
                <a:schemeClr val="tx1">
                  <a:lumMod val="65000"/>
                  <a:lumOff val="35000"/>
                </a:schemeClr>
              </a:solidFill>
            </a:endParaRPr>
          </a:p>
        </p:txBody>
      </p:sp>
      <p:sp>
        <p:nvSpPr>
          <p:cNvPr id="16" name="Rectangle 3">
            <a:extLst>
              <a:ext uri="{FF2B5EF4-FFF2-40B4-BE49-F238E27FC236}">
                <a16:creationId xmlns:a16="http://schemas.microsoft.com/office/drawing/2014/main" id="{1B990B93-18BD-49AF-A2B3-5C1C6098ACE8}"/>
              </a:ext>
            </a:extLst>
          </p:cNvPr>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a:extLst>
              <a:ext uri="{FF2B5EF4-FFF2-40B4-BE49-F238E27FC236}">
                <a16:creationId xmlns:a16="http://schemas.microsoft.com/office/drawing/2014/main" id="{A6191F80-8B19-402B-8EA0-E12D290C612E}"/>
              </a:ext>
            </a:extLst>
          </p:cNvPr>
          <p:cNvSpPr/>
          <p:nvPr/>
        </p:nvSpPr>
        <p:spPr>
          <a:xfrm>
            <a:off x="396000" y="1200371"/>
            <a:ext cx="8025354" cy="954107"/>
          </a:xfrm>
          <a:prstGeom prst="rect">
            <a:avLst/>
          </a:prstGeom>
        </p:spPr>
        <p:txBody>
          <a:bodyPr wrap="square">
            <a:spAutoFit/>
          </a:bodyPr>
          <a:lstStyle/>
          <a:p>
            <a:r>
              <a:rPr lang="zh-CN" altLang="en-US" sz="2800" dirty="0">
                <a:solidFill>
                  <a:srgbClr val="FF0000"/>
                </a:solidFill>
                <a:latin typeface="楷体" panose="02010609060101010101" pitchFamily="49" charset="-122"/>
                <a:ea typeface="楷体" panose="02010609060101010101" pitchFamily="49" charset="-122"/>
              </a:rPr>
              <a:t>思考：三棱镜为什么能把太阳光分开？</a:t>
            </a:r>
            <a:endParaRPr lang="en-US" altLang="zh-CN" sz="2800" dirty="0">
              <a:solidFill>
                <a:srgbClr val="FF0000"/>
              </a:solidFill>
              <a:latin typeface="楷体" panose="02010609060101010101" pitchFamily="49" charset="-122"/>
              <a:ea typeface="楷体" panose="02010609060101010101" pitchFamily="49" charset="-122"/>
            </a:endParaRPr>
          </a:p>
          <a:p>
            <a:r>
              <a:rPr lang="en-US" altLang="zh-CN" sz="2800" dirty="0">
                <a:solidFill>
                  <a:srgbClr val="FF0000"/>
                </a:solidFill>
                <a:latin typeface="楷体" panose="02010609060101010101" pitchFamily="49" charset="-122"/>
                <a:ea typeface="楷体" panose="02010609060101010101" pitchFamily="49" charset="-122"/>
              </a:rPr>
              <a:t>      </a:t>
            </a:r>
            <a:r>
              <a:rPr lang="zh-CN" altLang="en-US" sz="2800" dirty="0">
                <a:solidFill>
                  <a:srgbClr val="FF0000"/>
                </a:solidFill>
                <a:latin typeface="楷体" panose="02010609060101010101" pitchFamily="49" charset="-122"/>
                <a:ea typeface="楷体" panose="02010609060101010101" pitchFamily="49" charset="-122"/>
              </a:rPr>
              <a:t>单色光还能再分么？</a:t>
            </a:r>
          </a:p>
        </p:txBody>
      </p:sp>
      <p:pic>
        <p:nvPicPr>
          <p:cNvPr id="5" name="图片 4">
            <a:extLst>
              <a:ext uri="{FF2B5EF4-FFF2-40B4-BE49-F238E27FC236}">
                <a16:creationId xmlns:a16="http://schemas.microsoft.com/office/drawing/2014/main" id="{5A1A51CF-59CC-4A2E-A821-F9B24206AD00}"/>
              </a:ext>
            </a:extLst>
          </p:cNvPr>
          <p:cNvPicPr>
            <a:picLocks noChangeAspect="1"/>
          </p:cNvPicPr>
          <p:nvPr/>
        </p:nvPicPr>
        <p:blipFill rotWithShape="1">
          <a:blip r:embed="rId9">
            <a:extLst>
              <a:ext uri="{28A0092B-C50C-407E-A947-70E740481C1C}">
                <a14:useLocalDpi xmlns:a14="http://schemas.microsoft.com/office/drawing/2010/main" val="0"/>
              </a:ext>
            </a:extLst>
          </a:blip>
          <a:srcRect b="6843"/>
          <a:stretch/>
        </p:blipFill>
        <p:spPr>
          <a:xfrm>
            <a:off x="486338" y="2337069"/>
            <a:ext cx="3545912" cy="3165861"/>
          </a:xfrm>
          <a:prstGeom prst="rect">
            <a:avLst/>
          </a:prstGeom>
        </p:spPr>
      </p:pic>
      <p:sp>
        <p:nvSpPr>
          <p:cNvPr id="20" name="矩形 19">
            <a:extLst>
              <a:ext uri="{FF2B5EF4-FFF2-40B4-BE49-F238E27FC236}">
                <a16:creationId xmlns:a16="http://schemas.microsoft.com/office/drawing/2014/main" id="{506274B3-A7A7-4BA1-AD69-96C47D52F9DE}"/>
              </a:ext>
            </a:extLst>
          </p:cNvPr>
          <p:cNvSpPr/>
          <p:nvPr/>
        </p:nvSpPr>
        <p:spPr>
          <a:xfrm>
            <a:off x="4163084" y="2493433"/>
            <a:ext cx="4724932" cy="2677656"/>
          </a:xfrm>
          <a:prstGeom prst="rect">
            <a:avLst/>
          </a:prstGeom>
        </p:spPr>
        <p:txBody>
          <a:bodyPr wrap="square">
            <a:spAutoFit/>
          </a:bodyPr>
          <a:lstStyle/>
          <a:p>
            <a:r>
              <a:rPr lang="zh-CN" altLang="en-US" sz="2400" dirty="0">
                <a:solidFill>
                  <a:srgbClr val="0070C0"/>
                </a:solidFill>
                <a:latin typeface="宋体" panose="02010600030101010101" pitchFamily="2" charset="-122"/>
                <a:ea typeface="宋体" panose="02010600030101010101" pitchFamily="2" charset="-122"/>
              </a:rPr>
              <a:t>太阳光被三棱镜分解后得到红、橙、黄、绿、青、蓝、紫</a:t>
            </a:r>
            <a:r>
              <a:rPr lang="en-US" altLang="zh-CN" sz="2400" dirty="0">
                <a:solidFill>
                  <a:srgbClr val="0070C0"/>
                </a:solidFill>
                <a:latin typeface="宋体" panose="02010600030101010101" pitchFamily="2" charset="-122"/>
                <a:ea typeface="宋体" panose="02010600030101010101" pitchFamily="2" charset="-122"/>
              </a:rPr>
              <a:t>7</a:t>
            </a:r>
            <a:r>
              <a:rPr lang="zh-CN" altLang="en-US" sz="2400" dirty="0">
                <a:solidFill>
                  <a:srgbClr val="0070C0"/>
                </a:solidFill>
                <a:latin typeface="宋体" panose="02010600030101010101" pitchFamily="2" charset="-122"/>
                <a:ea typeface="宋体" panose="02010600030101010101" pitchFamily="2" charset="-122"/>
              </a:rPr>
              <a:t>种单色光。其中红、绿、蓝是三原色，其他几种尽管也被认为是单色，但可通过三原色混合得到。</a:t>
            </a:r>
            <a:r>
              <a:rPr lang="zh-CN" altLang="en-US" sz="2400" b="1" dirty="0">
                <a:solidFill>
                  <a:srgbClr val="00B050"/>
                </a:solidFill>
                <a:latin typeface="宋体" panose="02010600030101010101" pitchFamily="2" charset="-122"/>
                <a:ea typeface="宋体" panose="02010600030101010101" pitchFamily="2" charset="-122"/>
              </a:rPr>
              <a:t>红</a:t>
            </a:r>
            <a:r>
              <a:rPr lang="en-US" altLang="zh-CN" sz="2400" b="1" dirty="0">
                <a:solidFill>
                  <a:srgbClr val="00B050"/>
                </a:solidFill>
                <a:latin typeface="宋体" panose="02010600030101010101" pitchFamily="2" charset="-122"/>
                <a:ea typeface="宋体" panose="02010600030101010101" pitchFamily="2" charset="-122"/>
              </a:rPr>
              <a:t>+</a:t>
            </a:r>
            <a:r>
              <a:rPr lang="zh-CN" altLang="en-US" sz="2400" b="1" dirty="0">
                <a:solidFill>
                  <a:srgbClr val="00B050"/>
                </a:solidFill>
                <a:latin typeface="宋体" panose="02010600030101010101" pitchFamily="2" charset="-122"/>
                <a:ea typeface="宋体" panose="02010600030101010101" pitchFamily="2" charset="-122"/>
              </a:rPr>
              <a:t>绿</a:t>
            </a:r>
            <a:r>
              <a:rPr lang="en-US" altLang="zh-CN" sz="2400" b="1" dirty="0">
                <a:solidFill>
                  <a:srgbClr val="00B050"/>
                </a:solidFill>
                <a:latin typeface="宋体" panose="02010600030101010101" pitchFamily="2" charset="-122"/>
                <a:ea typeface="宋体" panose="02010600030101010101" pitchFamily="2" charset="-122"/>
              </a:rPr>
              <a:t>=</a:t>
            </a:r>
            <a:r>
              <a:rPr lang="zh-CN" altLang="en-US" sz="2400" b="1" dirty="0">
                <a:solidFill>
                  <a:srgbClr val="00B050"/>
                </a:solidFill>
                <a:latin typeface="宋体" panose="02010600030101010101" pitchFamily="2" charset="-122"/>
                <a:ea typeface="宋体" panose="02010600030101010101" pitchFamily="2" charset="-122"/>
              </a:rPr>
              <a:t>黄； 绿</a:t>
            </a:r>
            <a:r>
              <a:rPr lang="en-US" altLang="zh-CN" sz="2400" b="1" dirty="0">
                <a:solidFill>
                  <a:srgbClr val="00B050"/>
                </a:solidFill>
                <a:latin typeface="宋体" panose="02010600030101010101" pitchFamily="2" charset="-122"/>
                <a:ea typeface="宋体" panose="02010600030101010101" pitchFamily="2" charset="-122"/>
              </a:rPr>
              <a:t>+</a:t>
            </a:r>
            <a:r>
              <a:rPr lang="zh-CN" altLang="en-US" sz="2400" b="1" dirty="0">
                <a:solidFill>
                  <a:srgbClr val="00B050"/>
                </a:solidFill>
                <a:latin typeface="宋体" panose="02010600030101010101" pitchFamily="2" charset="-122"/>
                <a:ea typeface="宋体" panose="02010600030101010101" pitchFamily="2" charset="-122"/>
              </a:rPr>
              <a:t>蓝</a:t>
            </a:r>
            <a:r>
              <a:rPr lang="en-US" altLang="zh-CN" sz="2400" b="1" dirty="0">
                <a:solidFill>
                  <a:srgbClr val="00B050"/>
                </a:solidFill>
                <a:latin typeface="宋体" panose="02010600030101010101" pitchFamily="2" charset="-122"/>
                <a:ea typeface="宋体" panose="02010600030101010101" pitchFamily="2" charset="-122"/>
              </a:rPr>
              <a:t>=</a:t>
            </a:r>
            <a:r>
              <a:rPr lang="zh-CN" altLang="en-US" sz="2400" b="1" dirty="0">
                <a:solidFill>
                  <a:srgbClr val="00B050"/>
                </a:solidFill>
                <a:latin typeface="宋体" panose="02010600030101010101" pitchFamily="2" charset="-122"/>
                <a:ea typeface="宋体" panose="02010600030101010101" pitchFamily="2" charset="-122"/>
              </a:rPr>
              <a:t>青；红</a:t>
            </a:r>
            <a:r>
              <a:rPr lang="en-US" altLang="zh-CN" sz="2400" b="1" dirty="0">
                <a:solidFill>
                  <a:srgbClr val="00B050"/>
                </a:solidFill>
                <a:latin typeface="宋体" panose="02010600030101010101" pitchFamily="2" charset="-122"/>
                <a:ea typeface="宋体" panose="02010600030101010101" pitchFamily="2" charset="-122"/>
              </a:rPr>
              <a:t>+</a:t>
            </a:r>
            <a:r>
              <a:rPr lang="zh-CN" altLang="en-US" sz="2400" b="1" dirty="0">
                <a:solidFill>
                  <a:srgbClr val="00B050"/>
                </a:solidFill>
                <a:latin typeface="宋体" panose="02010600030101010101" pitchFamily="2" charset="-122"/>
                <a:ea typeface="宋体" panose="02010600030101010101" pitchFamily="2" charset="-122"/>
              </a:rPr>
              <a:t>蓝</a:t>
            </a:r>
            <a:r>
              <a:rPr lang="en-US" altLang="zh-CN" sz="2400" b="1" dirty="0">
                <a:solidFill>
                  <a:srgbClr val="00B050"/>
                </a:solidFill>
                <a:latin typeface="宋体" panose="02010600030101010101" pitchFamily="2" charset="-122"/>
                <a:ea typeface="宋体" panose="02010600030101010101" pitchFamily="2" charset="-122"/>
              </a:rPr>
              <a:t>=</a:t>
            </a:r>
            <a:r>
              <a:rPr lang="zh-CN" altLang="en-US" sz="2400" b="1" dirty="0">
                <a:solidFill>
                  <a:srgbClr val="00B050"/>
                </a:solidFill>
                <a:latin typeface="宋体" panose="02010600030101010101" pitchFamily="2" charset="-122"/>
                <a:ea typeface="宋体" panose="02010600030101010101" pitchFamily="2" charset="-122"/>
              </a:rPr>
              <a:t>品红；红</a:t>
            </a:r>
            <a:r>
              <a:rPr lang="en-US" altLang="zh-CN" sz="2400" b="1" dirty="0">
                <a:solidFill>
                  <a:srgbClr val="00B050"/>
                </a:solidFill>
                <a:latin typeface="宋体" panose="02010600030101010101" pitchFamily="2" charset="-122"/>
                <a:ea typeface="宋体" panose="02010600030101010101" pitchFamily="2" charset="-122"/>
              </a:rPr>
              <a:t>+</a:t>
            </a:r>
            <a:r>
              <a:rPr lang="zh-CN" altLang="en-US" sz="2400" b="1" dirty="0">
                <a:solidFill>
                  <a:srgbClr val="00B050"/>
                </a:solidFill>
                <a:latin typeface="宋体" panose="02010600030101010101" pitchFamily="2" charset="-122"/>
                <a:ea typeface="宋体" panose="02010600030101010101" pitchFamily="2" charset="-122"/>
              </a:rPr>
              <a:t>绿</a:t>
            </a:r>
            <a:r>
              <a:rPr lang="en-US" altLang="zh-CN" sz="2400" b="1" dirty="0">
                <a:solidFill>
                  <a:srgbClr val="00B050"/>
                </a:solidFill>
                <a:latin typeface="宋体" panose="02010600030101010101" pitchFamily="2" charset="-122"/>
                <a:ea typeface="宋体" panose="02010600030101010101" pitchFamily="2" charset="-122"/>
              </a:rPr>
              <a:t>+</a:t>
            </a:r>
            <a:r>
              <a:rPr lang="zh-CN" altLang="en-US" sz="2400" b="1" dirty="0">
                <a:solidFill>
                  <a:srgbClr val="00B050"/>
                </a:solidFill>
                <a:latin typeface="宋体" panose="02010600030101010101" pitchFamily="2" charset="-122"/>
                <a:ea typeface="宋体" panose="02010600030101010101" pitchFamily="2" charset="-122"/>
              </a:rPr>
              <a:t>蓝</a:t>
            </a:r>
            <a:r>
              <a:rPr lang="en-US" altLang="zh-CN" sz="2400" b="1" dirty="0">
                <a:solidFill>
                  <a:srgbClr val="00B050"/>
                </a:solidFill>
                <a:latin typeface="宋体" panose="02010600030101010101" pitchFamily="2" charset="-122"/>
                <a:ea typeface="宋体" panose="02010600030101010101" pitchFamily="2" charset="-122"/>
              </a:rPr>
              <a:t>=</a:t>
            </a:r>
            <a:r>
              <a:rPr lang="zh-CN" altLang="en-US" sz="2400" b="1" dirty="0">
                <a:solidFill>
                  <a:srgbClr val="00B050"/>
                </a:solidFill>
                <a:latin typeface="宋体" panose="02010600030101010101" pitchFamily="2" charset="-122"/>
                <a:ea typeface="宋体" panose="02010600030101010101" pitchFamily="2" charset="-122"/>
              </a:rPr>
              <a:t>白</a:t>
            </a:r>
          </a:p>
        </p:txBody>
      </p:sp>
    </p:spTree>
    <p:extLst>
      <p:ext uri="{BB962C8B-B14F-4D97-AF65-F5344CB8AC3E}">
        <p14:creationId xmlns:p14="http://schemas.microsoft.com/office/powerpoint/2010/main" val="15629522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623592"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3 Light and color</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3 </a:t>
            </a:r>
            <a:r>
              <a:rPr lang="zh-CN" altLang="en-US" sz="3200" b="1" kern="100">
                <a:solidFill>
                  <a:schemeClr val="tx1">
                    <a:lumMod val="65000"/>
                    <a:lumOff val="35000"/>
                  </a:schemeClr>
                </a:solidFill>
                <a:latin typeface="黑体" panose="02010609060101010101" pitchFamily="49" charset="-122"/>
                <a:ea typeface="黑体" panose="02010609060101010101" pitchFamily="49" charset="-122"/>
              </a:rPr>
              <a:t>光与颜色</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6554977" y="232832"/>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3</a:t>
            </a:r>
            <a:endParaRPr lang="zh-CN" altLang="en-US" sz="1600" b="1" dirty="0">
              <a:solidFill>
                <a:schemeClr val="tx1">
                  <a:lumMod val="65000"/>
                  <a:lumOff val="35000"/>
                </a:schemeClr>
              </a:solidFill>
            </a:endParaRPr>
          </a:p>
        </p:txBody>
      </p:sp>
      <p:sp>
        <p:nvSpPr>
          <p:cNvPr id="3" name="矩形 2">
            <a:extLst>
              <a:ext uri="{FF2B5EF4-FFF2-40B4-BE49-F238E27FC236}">
                <a16:creationId xmlns:a16="http://schemas.microsoft.com/office/drawing/2014/main" id="{40F91FA0-2578-42D3-AF90-CF9C07E785A1}"/>
              </a:ext>
            </a:extLst>
          </p:cNvPr>
          <p:cNvSpPr/>
          <p:nvPr/>
        </p:nvSpPr>
        <p:spPr>
          <a:xfrm>
            <a:off x="381405" y="1185064"/>
            <a:ext cx="8171640" cy="1200329"/>
          </a:xfrm>
          <a:prstGeom prst="rect">
            <a:avLst/>
          </a:prstGeom>
        </p:spPr>
        <p:txBody>
          <a:bodyPr wrap="square">
            <a:spAutoFit/>
          </a:bodyPr>
          <a:lstStyle/>
          <a:p>
            <a:r>
              <a:rPr lang="zh-CN" altLang="zh-CN" sz="2400" dirty="0">
                <a:latin typeface="楷体" panose="02010609060101010101" pitchFamily="49" charset="-122"/>
                <a:ea typeface="楷体" panose="02010609060101010101" pitchFamily="49" charset="-122"/>
                <a:cs typeface="Times New Roman" panose="02020603050405020304" pitchFamily="18" charset="0"/>
              </a:rPr>
              <a:t>彩虹是太阳光穿透雨的颗粒时形成的。</a:t>
            </a:r>
            <a:r>
              <a:rPr lang="zh-CN" altLang="zh-CN" sz="2400" dirty="0">
                <a:latin typeface="楷体" panose="02010609060101010101" pitchFamily="49" charset="-122"/>
                <a:ea typeface="楷体" panose="02010609060101010101" pitchFamily="49" charset="-122"/>
              </a:rPr>
              <a:t>由于光折射的角度因颜色而各异，所以七种颜色会以各自不同的角度折射，很漂亮地排列起来。</a:t>
            </a:r>
            <a:endParaRPr lang="zh-CN" altLang="en-US" sz="2400" dirty="0">
              <a:latin typeface="楷体" panose="02010609060101010101" pitchFamily="49" charset="-122"/>
              <a:ea typeface="楷体" panose="02010609060101010101" pitchFamily="49" charset="-122"/>
            </a:endParaRPr>
          </a:p>
        </p:txBody>
      </p:sp>
      <p:pic>
        <p:nvPicPr>
          <p:cNvPr id="15" name="图片 14" descr="图片包含 自然, 天空, 户外, 草&#10;&#10;已生成极高可信度的说明">
            <a:extLst>
              <a:ext uri="{FF2B5EF4-FFF2-40B4-BE49-F238E27FC236}">
                <a16:creationId xmlns:a16="http://schemas.microsoft.com/office/drawing/2014/main" id="{5796469C-E3A3-40C6-BAE1-3230F72FB1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5269" y="2426472"/>
            <a:ext cx="3880513" cy="3027196"/>
          </a:xfrm>
          <a:prstGeom prst="rect">
            <a:avLst/>
          </a:prstGeom>
        </p:spPr>
      </p:pic>
      <p:pic>
        <p:nvPicPr>
          <p:cNvPr id="20" name="图片 19" descr="图片包含 自然, 户外, 天空, 山谷&#10;&#10;已生成极高可信度的说明">
            <a:extLst>
              <a:ext uri="{FF2B5EF4-FFF2-40B4-BE49-F238E27FC236}">
                <a16:creationId xmlns:a16="http://schemas.microsoft.com/office/drawing/2014/main" id="{70BC8F16-A163-4308-A974-D5A77AFE9D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2000" y="2438854"/>
            <a:ext cx="3880513" cy="3014814"/>
          </a:xfrm>
          <a:prstGeom prst="rect">
            <a:avLst/>
          </a:prstGeom>
        </p:spPr>
      </p:pic>
    </p:spTree>
    <p:extLst>
      <p:ext uri="{BB962C8B-B14F-4D97-AF65-F5344CB8AC3E}">
        <p14:creationId xmlns:p14="http://schemas.microsoft.com/office/powerpoint/2010/main" val="28473764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5999" y="446400"/>
            <a:ext cx="7301165"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4 Explore holographic projection</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4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探究全息投影</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7019592" y="232833"/>
            <a:ext cx="1728408" cy="60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4</a:t>
            </a:r>
            <a:endParaRPr lang="zh-CN" altLang="en-US" sz="1600" b="1" dirty="0">
              <a:solidFill>
                <a:schemeClr val="tx1">
                  <a:lumMod val="65000"/>
                  <a:lumOff val="35000"/>
                </a:schemeClr>
              </a:solidFill>
            </a:endParaRPr>
          </a:p>
        </p:txBody>
      </p:sp>
      <p:sp>
        <p:nvSpPr>
          <p:cNvPr id="2" name="文本框 1">
            <a:extLst>
              <a:ext uri="{FF2B5EF4-FFF2-40B4-BE49-F238E27FC236}">
                <a16:creationId xmlns:a16="http://schemas.microsoft.com/office/drawing/2014/main" id="{6997C832-0CF7-4ED1-9FBD-D615B20CE83E}"/>
              </a:ext>
            </a:extLst>
          </p:cNvPr>
          <p:cNvSpPr txBox="1"/>
          <p:nvPr/>
        </p:nvSpPr>
        <p:spPr>
          <a:xfrm>
            <a:off x="395999" y="1208680"/>
            <a:ext cx="6647974"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同学们喜欢齐天大圣孙悟空么？为什么？</a:t>
            </a:r>
          </a:p>
        </p:txBody>
      </p:sp>
      <p:pic>
        <p:nvPicPr>
          <p:cNvPr id="5" name="图片 4" descr="图片包含 动物&#10;&#10;已生成极高可信度的说明">
            <a:extLst>
              <a:ext uri="{FF2B5EF4-FFF2-40B4-BE49-F238E27FC236}">
                <a16:creationId xmlns:a16="http://schemas.microsoft.com/office/drawing/2014/main" id="{0E5AF945-9522-4792-B8C5-66DAFD3ADF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959" y="1913255"/>
            <a:ext cx="4145904" cy="3546813"/>
          </a:xfrm>
          <a:prstGeom prst="rect">
            <a:avLst/>
          </a:prstGeom>
        </p:spPr>
      </p:pic>
      <p:pic>
        <p:nvPicPr>
          <p:cNvPr id="7170" name="Picture 2" descr="https://timgsa.baidu.com/timg?image&amp;quality=80&amp;size=b9999_10000&amp;sec=1513787812189&amp;di=811d041f5eb8634a2f7f06dcc2c55e03&amp;imgtype=0&amp;src=http%3A%2F%2Fn1.cmsfile.pg0.cn%2Fgroup2%2FM00%2F3C%2F0E%2FCgqg2lc9I3-ADgjLAADKpyWNMLY146.jpg%3Fenable%3D%26w%3D400%26h%3D660%26cut%3D">
            <a:extLst>
              <a:ext uri="{FF2B5EF4-FFF2-40B4-BE49-F238E27FC236}">
                <a16:creationId xmlns:a16="http://schemas.microsoft.com/office/drawing/2014/main" id="{A36E39DE-AEE2-4510-B03C-FBDAEF526979}"/>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27625" y="1913255"/>
            <a:ext cx="3370139" cy="354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241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5999" y="446400"/>
            <a:ext cx="7301165"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4 Explore holographic projection</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4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探究全息投影</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7019592" y="232833"/>
            <a:ext cx="1728408" cy="60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4</a:t>
            </a:r>
            <a:endParaRPr lang="zh-CN" altLang="en-US" sz="1600" b="1" dirty="0">
              <a:solidFill>
                <a:schemeClr val="tx1">
                  <a:lumMod val="65000"/>
                  <a:lumOff val="35000"/>
                </a:schemeClr>
              </a:solidFill>
            </a:endParaRPr>
          </a:p>
        </p:txBody>
      </p:sp>
      <p:sp>
        <p:nvSpPr>
          <p:cNvPr id="2" name="文本框 1">
            <a:extLst>
              <a:ext uri="{FF2B5EF4-FFF2-40B4-BE49-F238E27FC236}">
                <a16:creationId xmlns:a16="http://schemas.microsoft.com/office/drawing/2014/main" id="{188B7A49-EC16-49A3-B3E6-D1B4C13BCB49}"/>
              </a:ext>
            </a:extLst>
          </p:cNvPr>
          <p:cNvSpPr txBox="1"/>
          <p:nvPr/>
        </p:nvSpPr>
        <p:spPr>
          <a:xfrm>
            <a:off x="363736" y="1171874"/>
            <a:ext cx="8352000" cy="1323439"/>
          </a:xfrm>
          <a:prstGeom prst="rect">
            <a:avLst/>
          </a:prstGeom>
          <a:noFill/>
        </p:spPr>
        <p:txBody>
          <a:bodyPr wrap="square" rtlCol="0">
            <a:spAutoFit/>
          </a:bodyPr>
          <a:lstStyle/>
          <a:p>
            <a:r>
              <a:rPr lang="zh-CN" altLang="en-US" sz="2800" dirty="0">
                <a:latin typeface="隶书" panose="02010509060101010101" pitchFamily="49" charset="-122"/>
                <a:ea typeface="隶书" panose="02010509060101010101" pitchFamily="49" charset="-122"/>
              </a:rPr>
              <a:t>通过刚才的视频，</a:t>
            </a:r>
            <a:r>
              <a:rPr lang="zh-CN" altLang="zh-CN" sz="2800" dirty="0">
                <a:latin typeface="隶书" panose="02010509060101010101" pitchFamily="49" charset="-122"/>
                <a:ea typeface="隶书" panose="02010509060101010101" pitchFamily="49" charset="-122"/>
              </a:rPr>
              <a:t>你知道其中“大圣归来”是如何展现在舞台上的么？</a:t>
            </a:r>
          </a:p>
          <a:p>
            <a:endParaRPr lang="zh-CN" altLang="en-US" sz="2400" dirty="0">
              <a:latin typeface="楷体" panose="02010609060101010101" pitchFamily="49" charset="-122"/>
              <a:ea typeface="楷体" panose="02010609060101010101" pitchFamily="49" charset="-122"/>
            </a:endParaRPr>
          </a:p>
        </p:txBody>
      </p:sp>
      <p:pic>
        <p:nvPicPr>
          <p:cNvPr id="23" name="图片 22">
            <a:extLst>
              <a:ext uri="{FF2B5EF4-FFF2-40B4-BE49-F238E27FC236}">
                <a16:creationId xmlns:a16="http://schemas.microsoft.com/office/drawing/2014/main" id="{08601AA1-4C72-49FE-B06D-653F17392B2A}"/>
              </a:ext>
            </a:extLst>
          </p:cNvPr>
          <p:cNvPicPr/>
          <p:nvPr/>
        </p:nvPicPr>
        <p:blipFill>
          <a:blip r:embed="rId9"/>
          <a:stretch>
            <a:fillRect/>
          </a:stretch>
        </p:blipFill>
        <p:spPr>
          <a:xfrm>
            <a:off x="1493134" y="2268638"/>
            <a:ext cx="5526458" cy="3574800"/>
          </a:xfrm>
          <a:prstGeom prst="rect">
            <a:avLst/>
          </a:prstGeom>
        </p:spPr>
      </p:pic>
    </p:spTree>
    <p:extLst>
      <p:ext uri="{BB962C8B-B14F-4D97-AF65-F5344CB8AC3E}">
        <p14:creationId xmlns:p14="http://schemas.microsoft.com/office/powerpoint/2010/main" val="171208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5999" y="446400"/>
            <a:ext cx="7301165"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4 Explore holographic projection</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4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探究全息投影</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7019592" y="232833"/>
            <a:ext cx="1728408" cy="60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4</a:t>
            </a:r>
            <a:endParaRPr lang="zh-CN" altLang="en-US" sz="1600" b="1" dirty="0">
              <a:solidFill>
                <a:schemeClr val="tx1">
                  <a:lumMod val="65000"/>
                  <a:lumOff val="35000"/>
                </a:schemeClr>
              </a:solidFill>
            </a:endParaRPr>
          </a:p>
        </p:txBody>
      </p:sp>
      <p:sp>
        <p:nvSpPr>
          <p:cNvPr id="2" name="矩形 1">
            <a:extLst>
              <a:ext uri="{FF2B5EF4-FFF2-40B4-BE49-F238E27FC236}">
                <a16:creationId xmlns:a16="http://schemas.microsoft.com/office/drawing/2014/main" id="{8F55C59C-A014-4DEE-81AC-1308CE7D7228}"/>
              </a:ext>
            </a:extLst>
          </p:cNvPr>
          <p:cNvSpPr/>
          <p:nvPr/>
        </p:nvSpPr>
        <p:spPr>
          <a:xfrm>
            <a:off x="285889" y="1156071"/>
            <a:ext cx="8462111" cy="1446550"/>
          </a:xfrm>
          <a:prstGeom prst="rect">
            <a:avLst/>
          </a:prstGeom>
        </p:spPr>
        <p:txBody>
          <a:bodyPr wrap="square">
            <a:spAutoFit/>
          </a:bodyPr>
          <a:lstStyle/>
          <a:p>
            <a:pPr indent="304800">
              <a:spcAft>
                <a:spcPts val="0"/>
              </a:spcAft>
            </a:pPr>
            <a:r>
              <a:rPr lang="zh-CN" altLang="zh-CN" sz="2400" dirty="0">
                <a:latin typeface="等线" panose="02010600030101010101" pitchFamily="2" charset="-122"/>
                <a:ea typeface="楷体" panose="02010609060101010101" pitchFamily="49" charset="-122"/>
                <a:cs typeface="Times New Roman" panose="02020603050405020304" pitchFamily="18" charset="0"/>
              </a:rPr>
              <a:t>全息投影是一种利用光的干涉和衍射原理记录并再现物体真实的三维图像，是一种无需配戴眼镜的</a:t>
            </a:r>
            <a:r>
              <a:rPr lang="en-US" altLang="zh-CN" sz="2400" dirty="0">
                <a:latin typeface="等线" panose="02010600030101010101" pitchFamily="2" charset="-122"/>
                <a:ea typeface="楷体" panose="02010609060101010101" pitchFamily="49" charset="-122"/>
                <a:cs typeface="Times New Roman" panose="02020603050405020304" pitchFamily="18" charset="0"/>
              </a:rPr>
              <a:t>3D</a:t>
            </a:r>
            <a:r>
              <a:rPr lang="zh-CN" altLang="zh-CN" sz="2400" dirty="0">
                <a:latin typeface="等线" panose="02010600030101010101" pitchFamily="2" charset="-122"/>
                <a:ea typeface="楷体" panose="02010609060101010101" pitchFamily="49" charset="-122"/>
                <a:cs typeface="Times New Roman" panose="02020603050405020304" pitchFamily="18" charset="0"/>
              </a:rPr>
              <a:t>技术。</a:t>
            </a:r>
            <a:r>
              <a:rPr lang="zh-CN" altLang="en-US" sz="2400" dirty="0">
                <a:latin typeface="等线" panose="02010600030101010101" pitchFamily="2" charset="-122"/>
                <a:ea typeface="楷体" panose="02010609060101010101" pitchFamily="49" charset="-122"/>
                <a:cs typeface="Times New Roman" panose="02020603050405020304" pitchFamily="18" charset="0"/>
              </a:rPr>
              <a:t>同学们因此可以看见大圣归来。</a:t>
            </a:r>
            <a:endParaRPr lang="zh-CN" altLang="zh-CN" sz="2400" dirty="0">
              <a:latin typeface="等线" panose="02010600030101010101" pitchFamily="2" charset="-122"/>
              <a:cs typeface="Times New Roman" panose="02020603050405020304" pitchFamily="18" charset="0"/>
            </a:endParaRPr>
          </a:p>
          <a:p>
            <a:pPr>
              <a:spcAft>
                <a:spcPts val="0"/>
              </a:spcAft>
            </a:pPr>
            <a:r>
              <a:rPr lang="en-US" altLang="zh-CN" sz="1600" dirty="0">
                <a:latin typeface="等线" panose="02010600030101010101" pitchFamily="2" charset="-122"/>
                <a:cs typeface="Times New Roman" panose="02020603050405020304" pitchFamily="18" charset="0"/>
              </a:rPr>
              <a:t> </a:t>
            </a:r>
            <a:endParaRPr lang="zh-CN" altLang="zh-CN" sz="1600" dirty="0">
              <a:latin typeface="等线" panose="02010600030101010101" pitchFamily="2" charset="-122"/>
              <a:cs typeface="Times New Roman" panose="02020603050405020304" pitchFamily="18" charset="0"/>
            </a:endParaRPr>
          </a:p>
        </p:txBody>
      </p:sp>
      <p:pic>
        <p:nvPicPr>
          <p:cNvPr id="25" name="图片 24" descr="图片包含 动物, 无脊椎动物&#10;&#10;已生成高可信度的说明">
            <a:extLst>
              <a:ext uri="{FF2B5EF4-FFF2-40B4-BE49-F238E27FC236}">
                <a16:creationId xmlns:a16="http://schemas.microsoft.com/office/drawing/2014/main" id="{2658FF7C-3F0F-4458-A1C1-18ED2268650F}"/>
              </a:ext>
            </a:extLst>
          </p:cNvPr>
          <p:cNvPicPr>
            <a:picLocks noChangeAspect="1"/>
          </p:cNvPicPr>
          <p:nvPr/>
        </p:nvPicPr>
        <p:blipFill rotWithShape="1">
          <a:blip r:embed="rId9">
            <a:extLst>
              <a:ext uri="{28A0092B-C50C-407E-A947-70E740481C1C}">
                <a14:useLocalDpi xmlns:a14="http://schemas.microsoft.com/office/drawing/2010/main" val="0"/>
              </a:ext>
            </a:extLst>
          </a:blip>
          <a:srcRect l="8732" r="14471"/>
          <a:stretch/>
        </p:blipFill>
        <p:spPr>
          <a:xfrm>
            <a:off x="497711" y="2734920"/>
            <a:ext cx="3904426" cy="2699656"/>
          </a:xfrm>
          <a:prstGeom prst="rect">
            <a:avLst/>
          </a:prstGeom>
        </p:spPr>
      </p:pic>
      <p:pic>
        <p:nvPicPr>
          <p:cNvPr id="4" name="图片 3" descr="图片包含 就坐, 墙壁&#10;&#10;已生成高可信度的说明">
            <a:extLst>
              <a:ext uri="{FF2B5EF4-FFF2-40B4-BE49-F238E27FC236}">
                <a16:creationId xmlns:a16="http://schemas.microsoft.com/office/drawing/2014/main" id="{187FDBA2-A8A4-449E-8AF9-4D45AE8458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41864" y="2734921"/>
            <a:ext cx="3904426" cy="2699655"/>
          </a:xfrm>
          <a:prstGeom prst="rect">
            <a:avLst/>
          </a:prstGeom>
        </p:spPr>
      </p:pic>
    </p:spTree>
    <p:extLst>
      <p:ext uri="{BB962C8B-B14F-4D97-AF65-F5344CB8AC3E}">
        <p14:creationId xmlns:p14="http://schemas.microsoft.com/office/powerpoint/2010/main" val="2812687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5999" y="446400"/>
            <a:ext cx="7301165"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4 Explore holographic projection</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4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探究全息投影</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7019592" y="232833"/>
            <a:ext cx="1728408" cy="60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4</a:t>
            </a:r>
            <a:endParaRPr lang="zh-CN" altLang="en-US" sz="1600" b="1" dirty="0">
              <a:solidFill>
                <a:schemeClr val="tx1">
                  <a:lumMod val="65000"/>
                  <a:lumOff val="35000"/>
                </a:schemeClr>
              </a:solidFill>
            </a:endParaRPr>
          </a:p>
        </p:txBody>
      </p:sp>
      <p:sp>
        <p:nvSpPr>
          <p:cNvPr id="2" name="矩形 1">
            <a:extLst>
              <a:ext uri="{FF2B5EF4-FFF2-40B4-BE49-F238E27FC236}">
                <a16:creationId xmlns:a16="http://schemas.microsoft.com/office/drawing/2014/main" id="{6EA2C8B3-B9FD-439F-98A2-397AB535884C}"/>
              </a:ext>
            </a:extLst>
          </p:cNvPr>
          <p:cNvSpPr/>
          <p:nvPr/>
        </p:nvSpPr>
        <p:spPr>
          <a:xfrm>
            <a:off x="528638" y="1238525"/>
            <a:ext cx="8219362" cy="830997"/>
          </a:xfrm>
          <a:prstGeom prst="rect">
            <a:avLst/>
          </a:prstGeom>
        </p:spPr>
        <p:txBody>
          <a:bodyPr wrap="square">
            <a:spAutoFit/>
          </a:bodyPr>
          <a:lstStyle/>
          <a:p>
            <a:r>
              <a:rPr lang="zh-CN" altLang="zh-CN" sz="2400" dirty="0">
                <a:ea typeface="楷体" panose="02010609060101010101" pitchFamily="49" charset="-122"/>
                <a:cs typeface="Times New Roman" panose="02020603050405020304" pitchFamily="18" charset="0"/>
              </a:rPr>
              <a:t>一些简单的全息技术应用我们生活中出现很多</a:t>
            </a:r>
            <a:r>
              <a:rPr lang="zh-CN" altLang="en-US" sz="2400" dirty="0">
                <a:ea typeface="楷体" panose="02010609060101010101" pitchFamily="49" charset="-122"/>
                <a:cs typeface="Times New Roman" panose="02020603050405020304" pitchFamily="18" charset="0"/>
              </a:rPr>
              <a:t>，你还能想出哪些？</a:t>
            </a:r>
            <a:endParaRPr lang="zh-CN" altLang="en-US" sz="2400" dirty="0"/>
          </a:p>
        </p:txBody>
      </p:sp>
      <p:sp>
        <p:nvSpPr>
          <p:cNvPr id="4" name="文本框 3">
            <a:extLst>
              <a:ext uri="{FF2B5EF4-FFF2-40B4-BE49-F238E27FC236}">
                <a16:creationId xmlns:a16="http://schemas.microsoft.com/office/drawing/2014/main" id="{E25AB203-CD05-43BA-8E5C-72DD2D99F7B0}"/>
              </a:ext>
            </a:extLst>
          </p:cNvPr>
          <p:cNvSpPr txBox="1"/>
          <p:nvPr/>
        </p:nvSpPr>
        <p:spPr>
          <a:xfrm>
            <a:off x="6451506" y="3885612"/>
            <a:ext cx="1620957" cy="523220"/>
          </a:xfrm>
          <a:prstGeom prst="rect">
            <a:avLst/>
          </a:prstGeom>
          <a:noFill/>
        </p:spPr>
        <p:txBody>
          <a:bodyPr wrap="none" rtlCol="0">
            <a:spAutoFit/>
          </a:bodyPr>
          <a:lstStyle/>
          <a:p>
            <a:r>
              <a:rPr lang="zh-CN" altLang="en-US" sz="2800" dirty="0">
                <a:solidFill>
                  <a:srgbClr val="FF0000"/>
                </a:solidFill>
                <a:latin typeface="隶书" panose="02010509060101010101" pitchFamily="49" charset="-122"/>
                <a:ea typeface="隶书" panose="02010509060101010101" pitchFamily="49" charset="-122"/>
              </a:rPr>
              <a:t>舞台节目</a:t>
            </a:r>
          </a:p>
        </p:txBody>
      </p:sp>
      <p:pic>
        <p:nvPicPr>
          <p:cNvPr id="25" name="图片 24" descr="图片包含 建筑物, 户外&#10;&#10;已生成极高可信度的说明">
            <a:extLst>
              <a:ext uri="{FF2B5EF4-FFF2-40B4-BE49-F238E27FC236}">
                <a16:creationId xmlns:a16="http://schemas.microsoft.com/office/drawing/2014/main" id="{597B90F6-6FA8-4393-847A-6255A95A8BE4}"/>
              </a:ext>
            </a:extLst>
          </p:cNvPr>
          <p:cNvPicPr>
            <a:picLocks noChangeAspect="1"/>
          </p:cNvPicPr>
          <p:nvPr/>
        </p:nvPicPr>
        <p:blipFill rotWithShape="1">
          <a:blip r:embed="rId9">
            <a:extLst>
              <a:ext uri="{28A0092B-C50C-407E-A947-70E740481C1C}">
                <a14:useLocalDpi xmlns:a14="http://schemas.microsoft.com/office/drawing/2010/main" val="0"/>
              </a:ext>
            </a:extLst>
          </a:blip>
          <a:srcRect b="10620"/>
          <a:stretch/>
        </p:blipFill>
        <p:spPr>
          <a:xfrm>
            <a:off x="528638" y="2429706"/>
            <a:ext cx="5574915" cy="3435033"/>
          </a:xfrm>
          <a:prstGeom prst="rect">
            <a:avLst/>
          </a:prstGeom>
        </p:spPr>
      </p:pic>
    </p:spTree>
    <p:extLst>
      <p:ext uri="{BB962C8B-B14F-4D97-AF65-F5344CB8AC3E}">
        <p14:creationId xmlns:p14="http://schemas.microsoft.com/office/powerpoint/2010/main" val="1804245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5999" y="446400"/>
            <a:ext cx="7301165"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4 Explore holographic projection</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4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探究全息投影</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7019592" y="232833"/>
            <a:ext cx="1728408" cy="60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4</a:t>
            </a:r>
            <a:endParaRPr lang="zh-CN" altLang="en-US" sz="1600" b="1" dirty="0">
              <a:solidFill>
                <a:schemeClr val="tx1">
                  <a:lumMod val="65000"/>
                  <a:lumOff val="35000"/>
                </a:schemeClr>
              </a:solidFill>
            </a:endParaRPr>
          </a:p>
        </p:txBody>
      </p:sp>
      <p:sp>
        <p:nvSpPr>
          <p:cNvPr id="2" name="矩形 1">
            <a:extLst>
              <a:ext uri="{FF2B5EF4-FFF2-40B4-BE49-F238E27FC236}">
                <a16:creationId xmlns:a16="http://schemas.microsoft.com/office/drawing/2014/main" id="{6EA2C8B3-B9FD-439F-98A2-397AB535884C}"/>
              </a:ext>
            </a:extLst>
          </p:cNvPr>
          <p:cNvSpPr/>
          <p:nvPr/>
        </p:nvSpPr>
        <p:spPr>
          <a:xfrm>
            <a:off x="528638" y="1238525"/>
            <a:ext cx="8219362" cy="830997"/>
          </a:xfrm>
          <a:prstGeom prst="rect">
            <a:avLst/>
          </a:prstGeom>
        </p:spPr>
        <p:txBody>
          <a:bodyPr wrap="square">
            <a:spAutoFit/>
          </a:bodyPr>
          <a:lstStyle/>
          <a:p>
            <a:r>
              <a:rPr lang="zh-CN" altLang="zh-CN" sz="2400" dirty="0">
                <a:ea typeface="楷体" panose="02010609060101010101" pitchFamily="49" charset="-122"/>
                <a:cs typeface="Times New Roman" panose="02020603050405020304" pitchFamily="18" charset="0"/>
              </a:rPr>
              <a:t>一些简单的全息技术应用我们生活中出现很多，</a:t>
            </a:r>
            <a:r>
              <a:rPr lang="zh-CN" altLang="en-US" sz="2400" dirty="0">
                <a:ea typeface="楷体" panose="02010609060101010101" pitchFamily="49" charset="-122"/>
                <a:cs typeface="Times New Roman" panose="02020603050405020304" pitchFamily="18" charset="0"/>
              </a:rPr>
              <a:t>你还能想出哪些？</a:t>
            </a:r>
            <a:endParaRPr lang="zh-CN" altLang="en-US" sz="2400" dirty="0"/>
          </a:p>
        </p:txBody>
      </p:sp>
      <p:sp>
        <p:nvSpPr>
          <p:cNvPr id="4" name="文本框 3">
            <a:extLst>
              <a:ext uri="{FF2B5EF4-FFF2-40B4-BE49-F238E27FC236}">
                <a16:creationId xmlns:a16="http://schemas.microsoft.com/office/drawing/2014/main" id="{E25AB203-CD05-43BA-8E5C-72DD2D99F7B0}"/>
              </a:ext>
            </a:extLst>
          </p:cNvPr>
          <p:cNvSpPr txBox="1"/>
          <p:nvPr/>
        </p:nvSpPr>
        <p:spPr>
          <a:xfrm>
            <a:off x="6348076" y="3898275"/>
            <a:ext cx="2698175" cy="523220"/>
          </a:xfrm>
          <a:prstGeom prst="rect">
            <a:avLst/>
          </a:prstGeom>
          <a:noFill/>
        </p:spPr>
        <p:txBody>
          <a:bodyPr wrap="none" rtlCol="0">
            <a:spAutoFit/>
          </a:bodyPr>
          <a:lstStyle/>
          <a:p>
            <a:r>
              <a:rPr lang="zh-CN" altLang="en-US" sz="2800" dirty="0">
                <a:solidFill>
                  <a:srgbClr val="FF0000"/>
                </a:solidFill>
                <a:latin typeface="隶书" panose="02010509060101010101" pitchFamily="49" charset="-122"/>
                <a:ea typeface="隶书" panose="02010509060101010101" pitchFamily="49" charset="-122"/>
              </a:rPr>
              <a:t>汽车新品发布会</a:t>
            </a:r>
          </a:p>
        </p:txBody>
      </p:sp>
      <p:pic>
        <p:nvPicPr>
          <p:cNvPr id="16" name="图片 15" descr="图片包含 室内&#10;&#10;已生成高可信度的说明">
            <a:extLst>
              <a:ext uri="{FF2B5EF4-FFF2-40B4-BE49-F238E27FC236}">
                <a16:creationId xmlns:a16="http://schemas.microsoft.com/office/drawing/2014/main" id="{30A16941-69F0-4A73-BEF0-A73C70A800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5599" y="2445385"/>
            <a:ext cx="5477954" cy="3429000"/>
          </a:xfrm>
          <a:prstGeom prst="rect">
            <a:avLst/>
          </a:prstGeom>
        </p:spPr>
      </p:pic>
    </p:spTree>
    <p:extLst>
      <p:ext uri="{BB962C8B-B14F-4D97-AF65-F5344CB8AC3E}">
        <p14:creationId xmlns:p14="http://schemas.microsoft.com/office/powerpoint/2010/main" val="3518959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5999" y="446400"/>
            <a:ext cx="7301165"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4 Explore holographic projection</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4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探究全息投影</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7019592" y="232833"/>
            <a:ext cx="1728408" cy="60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4</a:t>
            </a:r>
            <a:endParaRPr lang="zh-CN" altLang="en-US" sz="1600" b="1" dirty="0">
              <a:solidFill>
                <a:schemeClr val="tx1">
                  <a:lumMod val="65000"/>
                  <a:lumOff val="35000"/>
                </a:schemeClr>
              </a:solidFill>
            </a:endParaRPr>
          </a:p>
        </p:txBody>
      </p:sp>
      <p:sp>
        <p:nvSpPr>
          <p:cNvPr id="2" name="矩形 1">
            <a:extLst>
              <a:ext uri="{FF2B5EF4-FFF2-40B4-BE49-F238E27FC236}">
                <a16:creationId xmlns:a16="http://schemas.microsoft.com/office/drawing/2014/main" id="{6EA2C8B3-B9FD-439F-98A2-397AB535884C}"/>
              </a:ext>
            </a:extLst>
          </p:cNvPr>
          <p:cNvSpPr/>
          <p:nvPr/>
        </p:nvSpPr>
        <p:spPr>
          <a:xfrm>
            <a:off x="528638" y="1238525"/>
            <a:ext cx="8219362" cy="830997"/>
          </a:xfrm>
          <a:prstGeom prst="rect">
            <a:avLst/>
          </a:prstGeom>
        </p:spPr>
        <p:txBody>
          <a:bodyPr wrap="square">
            <a:spAutoFit/>
          </a:bodyPr>
          <a:lstStyle/>
          <a:p>
            <a:r>
              <a:rPr lang="zh-CN" altLang="zh-CN" sz="2400" dirty="0">
                <a:ea typeface="楷体" panose="02010609060101010101" pitchFamily="49" charset="-122"/>
                <a:cs typeface="Times New Roman" panose="02020603050405020304" pitchFamily="18" charset="0"/>
              </a:rPr>
              <a:t>一些简单的全息技术应用我们生活中出现很多，</a:t>
            </a:r>
            <a:r>
              <a:rPr lang="zh-CN" altLang="en-US" sz="2400" dirty="0">
                <a:ea typeface="楷体" panose="02010609060101010101" pitchFamily="49" charset="-122"/>
                <a:cs typeface="Times New Roman" panose="02020603050405020304" pitchFamily="18" charset="0"/>
              </a:rPr>
              <a:t>你还能想出哪些？</a:t>
            </a:r>
            <a:endParaRPr lang="zh-CN" altLang="en-US" sz="2400" dirty="0"/>
          </a:p>
        </p:txBody>
      </p:sp>
      <p:sp>
        <p:nvSpPr>
          <p:cNvPr id="4" name="文本框 3">
            <a:extLst>
              <a:ext uri="{FF2B5EF4-FFF2-40B4-BE49-F238E27FC236}">
                <a16:creationId xmlns:a16="http://schemas.microsoft.com/office/drawing/2014/main" id="{E25AB203-CD05-43BA-8E5C-72DD2D99F7B0}"/>
              </a:ext>
            </a:extLst>
          </p:cNvPr>
          <p:cNvSpPr txBox="1"/>
          <p:nvPr/>
        </p:nvSpPr>
        <p:spPr>
          <a:xfrm>
            <a:off x="6582035" y="3895592"/>
            <a:ext cx="1620957" cy="523220"/>
          </a:xfrm>
          <a:prstGeom prst="rect">
            <a:avLst/>
          </a:prstGeom>
          <a:noFill/>
        </p:spPr>
        <p:txBody>
          <a:bodyPr wrap="none" rtlCol="0">
            <a:spAutoFit/>
          </a:bodyPr>
          <a:lstStyle/>
          <a:p>
            <a:r>
              <a:rPr lang="zh-CN" altLang="en-US" sz="2800" dirty="0">
                <a:solidFill>
                  <a:srgbClr val="FF0000"/>
                </a:solidFill>
                <a:latin typeface="隶书" panose="02010509060101010101" pitchFamily="49" charset="-122"/>
                <a:ea typeface="隶书" panose="02010509060101010101" pitchFamily="49" charset="-122"/>
              </a:rPr>
              <a:t>新品展览</a:t>
            </a:r>
          </a:p>
        </p:txBody>
      </p:sp>
      <p:pic>
        <p:nvPicPr>
          <p:cNvPr id="5" name="图片 4" descr="图片包含 室内, 笔记本电脑, 人员, 计算机&#10;&#10;已生成极高可信度的说明">
            <a:extLst>
              <a:ext uri="{FF2B5EF4-FFF2-40B4-BE49-F238E27FC236}">
                <a16:creationId xmlns:a16="http://schemas.microsoft.com/office/drawing/2014/main" id="{36973471-7654-4040-AB81-550D3E47A4E4}"/>
              </a:ext>
            </a:extLst>
          </p:cNvPr>
          <p:cNvPicPr>
            <a:picLocks noChangeAspect="1"/>
          </p:cNvPicPr>
          <p:nvPr/>
        </p:nvPicPr>
        <p:blipFill rotWithShape="1">
          <a:blip r:embed="rId9">
            <a:extLst>
              <a:ext uri="{28A0092B-C50C-407E-A947-70E740481C1C}">
                <a14:useLocalDpi xmlns:a14="http://schemas.microsoft.com/office/drawing/2010/main" val="0"/>
              </a:ext>
            </a:extLst>
          </a:blip>
          <a:srcRect r="19917"/>
          <a:stretch/>
        </p:blipFill>
        <p:spPr>
          <a:xfrm>
            <a:off x="528638" y="2430494"/>
            <a:ext cx="5521187" cy="3453417"/>
          </a:xfrm>
          <a:prstGeom prst="rect">
            <a:avLst/>
          </a:prstGeom>
        </p:spPr>
      </p:pic>
    </p:spTree>
    <p:extLst>
      <p:ext uri="{BB962C8B-B14F-4D97-AF65-F5344CB8AC3E}">
        <p14:creationId xmlns:p14="http://schemas.microsoft.com/office/powerpoint/2010/main" val="3141947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F7AB45E-25C7-4A91-B926-FAE159661EC2}"/>
              </a:ext>
            </a:extLst>
          </p:cNvPr>
          <p:cNvSpPr/>
          <p:nvPr/>
        </p:nvSpPr>
        <p:spPr>
          <a:xfrm>
            <a:off x="0" y="4797081"/>
            <a:ext cx="9144000" cy="717453"/>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t>   3D Holographic projection</a:t>
            </a:r>
            <a:endParaRPr lang="zh-CN" altLang="en-US" sz="2800" b="1" dirty="0"/>
          </a:p>
        </p:txBody>
      </p:sp>
      <p:sp>
        <p:nvSpPr>
          <p:cNvPr id="2" name="矩形 1">
            <a:extLst>
              <a:ext uri="{FF2B5EF4-FFF2-40B4-BE49-F238E27FC236}">
                <a16:creationId xmlns:a16="http://schemas.microsoft.com/office/drawing/2014/main" id="{CC41DA88-E30B-4925-809C-3ED9E953D5C2}"/>
              </a:ext>
            </a:extLst>
          </p:cNvPr>
          <p:cNvSpPr/>
          <p:nvPr/>
        </p:nvSpPr>
        <p:spPr>
          <a:xfrm>
            <a:off x="4431323" y="-2"/>
            <a:ext cx="4712677" cy="6858001"/>
          </a:xfrm>
          <a:custGeom>
            <a:avLst/>
            <a:gdLst>
              <a:gd name="connsiteX0" fmla="*/ 0 w 4712677"/>
              <a:gd name="connsiteY0" fmla="*/ 0 h 6858000"/>
              <a:gd name="connsiteX1" fmla="*/ 4712677 w 4712677"/>
              <a:gd name="connsiteY1" fmla="*/ 0 h 6858000"/>
              <a:gd name="connsiteX2" fmla="*/ 4712677 w 4712677"/>
              <a:gd name="connsiteY2" fmla="*/ 6858000 h 6858000"/>
              <a:gd name="connsiteX3" fmla="*/ 0 w 4712677"/>
              <a:gd name="connsiteY3" fmla="*/ 6858000 h 6858000"/>
              <a:gd name="connsiteX4" fmla="*/ 0 w 4712677"/>
              <a:gd name="connsiteY4" fmla="*/ 0 h 6858000"/>
              <a:gd name="connsiteX0" fmla="*/ 1786597 w 4712677"/>
              <a:gd name="connsiteY0" fmla="*/ 14067 h 6858000"/>
              <a:gd name="connsiteX1" fmla="*/ 4712677 w 4712677"/>
              <a:gd name="connsiteY1" fmla="*/ 0 h 6858000"/>
              <a:gd name="connsiteX2" fmla="*/ 4712677 w 4712677"/>
              <a:gd name="connsiteY2" fmla="*/ 6858000 h 6858000"/>
              <a:gd name="connsiteX3" fmla="*/ 0 w 4712677"/>
              <a:gd name="connsiteY3" fmla="*/ 6858000 h 6858000"/>
              <a:gd name="connsiteX4" fmla="*/ 1786597 w 4712677"/>
              <a:gd name="connsiteY4" fmla="*/ 14067 h 6858000"/>
              <a:gd name="connsiteX0" fmla="*/ 1786597 w 4712677"/>
              <a:gd name="connsiteY0" fmla="*/ 0 h 6858001"/>
              <a:gd name="connsiteX1" fmla="*/ 4712677 w 4712677"/>
              <a:gd name="connsiteY1" fmla="*/ 1 h 6858001"/>
              <a:gd name="connsiteX2" fmla="*/ 4712677 w 4712677"/>
              <a:gd name="connsiteY2" fmla="*/ 6858001 h 6858001"/>
              <a:gd name="connsiteX3" fmla="*/ 0 w 4712677"/>
              <a:gd name="connsiteY3" fmla="*/ 6858001 h 6858001"/>
              <a:gd name="connsiteX4" fmla="*/ 1786597 w 4712677"/>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677" h="6858001">
                <a:moveTo>
                  <a:pt x="1786597" y="0"/>
                </a:moveTo>
                <a:lnTo>
                  <a:pt x="4712677" y="1"/>
                </a:lnTo>
                <a:lnTo>
                  <a:pt x="4712677" y="6858001"/>
                </a:lnTo>
                <a:lnTo>
                  <a:pt x="0" y="6858001"/>
                </a:lnTo>
                <a:lnTo>
                  <a:pt x="1786597" y="0"/>
                </a:lnTo>
                <a:close/>
              </a:path>
            </a:pathLst>
          </a:cu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4">
            <a:extLst>
              <a:ext uri="{FF2B5EF4-FFF2-40B4-BE49-F238E27FC236}">
                <a16:creationId xmlns:a16="http://schemas.microsoft.com/office/drawing/2014/main" id="{459F5FCF-5AD4-442A-9E28-8763EA25A790}"/>
              </a:ext>
            </a:extLst>
          </p:cNvPr>
          <p:cNvSpPr>
            <a:spLocks noChangeArrowheads="1"/>
          </p:cNvSpPr>
          <p:nvPr/>
        </p:nvSpPr>
        <p:spPr bwMode="auto">
          <a:xfrm>
            <a:off x="239151" y="-274759"/>
            <a:ext cx="4926349" cy="521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3300" b="1" dirty="0">
                <a:solidFill>
                  <a:srgbClr val="82C441"/>
                </a:solidFill>
                <a:ea typeface="Arial Unicode MS" pitchFamily="2" charset="-122"/>
                <a:sym typeface="Arial Unicode MS" pitchFamily="2" charset="-122"/>
              </a:rPr>
              <a:t>02</a:t>
            </a:r>
            <a:endParaRPr lang="zh-CN" altLang="en-US" sz="33300" b="1" dirty="0">
              <a:solidFill>
                <a:srgbClr val="82C441"/>
              </a:solidFill>
              <a:ea typeface="Arial Unicode MS" pitchFamily="2" charset="-122"/>
              <a:sym typeface="Arial Unicode MS" pitchFamily="2" charset="-122"/>
            </a:endParaRPr>
          </a:p>
        </p:txBody>
      </p:sp>
      <p:sp>
        <p:nvSpPr>
          <p:cNvPr id="23" name="矩形 22">
            <a:extLst>
              <a:ext uri="{FF2B5EF4-FFF2-40B4-BE49-F238E27FC236}">
                <a16:creationId xmlns:a16="http://schemas.microsoft.com/office/drawing/2014/main" id="{AF07F4ED-C409-46DB-B6C1-74A9C1D3BE91}"/>
              </a:ext>
            </a:extLst>
          </p:cNvPr>
          <p:cNvSpPr/>
          <p:nvPr/>
        </p:nvSpPr>
        <p:spPr>
          <a:xfrm>
            <a:off x="4881489" y="5062997"/>
            <a:ext cx="4262511" cy="184252"/>
          </a:xfrm>
          <a:custGeom>
            <a:avLst/>
            <a:gdLst>
              <a:gd name="connsiteX0" fmla="*/ 0 w 4220309"/>
              <a:gd name="connsiteY0" fmla="*/ 0 h 153814"/>
              <a:gd name="connsiteX1" fmla="*/ 4220309 w 4220309"/>
              <a:gd name="connsiteY1" fmla="*/ 0 h 153814"/>
              <a:gd name="connsiteX2" fmla="*/ 4220309 w 4220309"/>
              <a:gd name="connsiteY2" fmla="*/ 153814 h 153814"/>
              <a:gd name="connsiteX3" fmla="*/ 0 w 4220309"/>
              <a:gd name="connsiteY3" fmla="*/ 153814 h 153814"/>
              <a:gd name="connsiteX4" fmla="*/ 0 w 4220309"/>
              <a:gd name="connsiteY4" fmla="*/ 0 h 153814"/>
              <a:gd name="connsiteX0" fmla="*/ 70339 w 4290648"/>
              <a:gd name="connsiteY0" fmla="*/ 0 h 153814"/>
              <a:gd name="connsiteX1" fmla="*/ 4290648 w 4290648"/>
              <a:gd name="connsiteY1" fmla="*/ 0 h 153814"/>
              <a:gd name="connsiteX2" fmla="*/ 4290648 w 4290648"/>
              <a:gd name="connsiteY2" fmla="*/ 153814 h 153814"/>
              <a:gd name="connsiteX3" fmla="*/ 0 w 4290648"/>
              <a:gd name="connsiteY3" fmla="*/ 153814 h 153814"/>
              <a:gd name="connsiteX4" fmla="*/ 70339 w 4290648"/>
              <a:gd name="connsiteY4" fmla="*/ 0 h 153814"/>
              <a:gd name="connsiteX0" fmla="*/ 70339 w 4290648"/>
              <a:gd name="connsiteY0" fmla="*/ 0 h 153814"/>
              <a:gd name="connsiteX1" fmla="*/ 4290648 w 4290648"/>
              <a:gd name="connsiteY1" fmla="*/ 0 h 153814"/>
              <a:gd name="connsiteX2" fmla="*/ 4290648 w 4290648"/>
              <a:gd name="connsiteY2" fmla="*/ 153814 h 153814"/>
              <a:gd name="connsiteX3" fmla="*/ 0 w 4290648"/>
              <a:gd name="connsiteY3" fmla="*/ 153814 h 153814"/>
              <a:gd name="connsiteX4" fmla="*/ 70339 w 4290648"/>
              <a:gd name="connsiteY4" fmla="*/ 0 h 153814"/>
              <a:gd name="connsiteX0" fmla="*/ 98475 w 4318784"/>
              <a:gd name="connsiteY0" fmla="*/ 0 h 153814"/>
              <a:gd name="connsiteX1" fmla="*/ 4318784 w 4318784"/>
              <a:gd name="connsiteY1" fmla="*/ 0 h 153814"/>
              <a:gd name="connsiteX2" fmla="*/ 4318784 w 4318784"/>
              <a:gd name="connsiteY2" fmla="*/ 153814 h 153814"/>
              <a:gd name="connsiteX3" fmla="*/ 0 w 4318784"/>
              <a:gd name="connsiteY3" fmla="*/ 153814 h 153814"/>
              <a:gd name="connsiteX4" fmla="*/ 98475 w 4318784"/>
              <a:gd name="connsiteY4" fmla="*/ 0 h 153814"/>
              <a:gd name="connsiteX0" fmla="*/ 42204 w 4262513"/>
              <a:gd name="connsiteY0" fmla="*/ 0 h 153814"/>
              <a:gd name="connsiteX1" fmla="*/ 4262513 w 4262513"/>
              <a:gd name="connsiteY1" fmla="*/ 0 h 153814"/>
              <a:gd name="connsiteX2" fmla="*/ 4262513 w 4262513"/>
              <a:gd name="connsiteY2" fmla="*/ 153814 h 153814"/>
              <a:gd name="connsiteX3" fmla="*/ 0 w 4262513"/>
              <a:gd name="connsiteY3" fmla="*/ 142071 h 153814"/>
              <a:gd name="connsiteX4" fmla="*/ 42204 w 4262513"/>
              <a:gd name="connsiteY4" fmla="*/ 0 h 153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2513" h="153814">
                <a:moveTo>
                  <a:pt x="42204" y="0"/>
                </a:moveTo>
                <a:lnTo>
                  <a:pt x="4262513" y="0"/>
                </a:lnTo>
                <a:lnTo>
                  <a:pt x="4262513" y="153814"/>
                </a:lnTo>
                <a:lnTo>
                  <a:pt x="0" y="142071"/>
                </a:lnTo>
                <a:lnTo>
                  <a:pt x="42204" y="0"/>
                </a:lnTo>
                <a:close/>
              </a:path>
            </a:pathLst>
          </a:custGeom>
          <a:solidFill>
            <a:srgbClr val="82C441"/>
          </a:solidFill>
          <a:ln>
            <a:solidFill>
              <a:srgbClr val="82C4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sp>
        <p:nvSpPr>
          <p:cNvPr id="24" name="矩形 5">
            <a:extLst>
              <a:ext uri="{FF2B5EF4-FFF2-40B4-BE49-F238E27FC236}">
                <a16:creationId xmlns:a16="http://schemas.microsoft.com/office/drawing/2014/main" id="{B9B01358-7F47-43D9-A015-6A070ADEDFEC}"/>
              </a:ext>
            </a:extLst>
          </p:cNvPr>
          <p:cNvSpPr>
            <a:spLocks noChangeArrowheads="1"/>
          </p:cNvSpPr>
          <p:nvPr/>
        </p:nvSpPr>
        <p:spPr bwMode="auto">
          <a:xfrm>
            <a:off x="5809954" y="4450086"/>
            <a:ext cx="31314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3200" dirty="0">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t>安全小贴士</a:t>
            </a:r>
            <a:endParaRPr lang="zh-CN" altLang="en-US" sz="3200" dirty="0">
              <a:solidFill>
                <a:schemeClr val="bg1"/>
              </a:solidFill>
              <a:latin typeface="华文中宋" panose="02010600040101010101" pitchFamily="2" charset="-122"/>
              <a:ea typeface="华文中宋" panose="02010600040101010101" pitchFamily="2" charset="-122"/>
            </a:endParaRPr>
          </a:p>
        </p:txBody>
      </p:sp>
      <p:sp>
        <p:nvSpPr>
          <p:cNvPr id="25" name="文本框 8">
            <a:extLst>
              <a:ext uri="{FF2B5EF4-FFF2-40B4-BE49-F238E27FC236}">
                <a16:creationId xmlns:a16="http://schemas.microsoft.com/office/drawing/2014/main" id="{DD799F60-24E1-4C91-B443-301F918513EB}"/>
              </a:ext>
            </a:extLst>
          </p:cNvPr>
          <p:cNvSpPr>
            <a:spLocks noChangeArrowheads="1"/>
          </p:cNvSpPr>
          <p:nvPr/>
        </p:nvSpPr>
        <p:spPr bwMode="auto">
          <a:xfrm>
            <a:off x="4895553" y="5247249"/>
            <a:ext cx="40177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altLang="zh-CN" sz="2200" b="1" dirty="0">
                <a:solidFill>
                  <a:srgbClr val="F7F7F7"/>
                </a:solidFill>
                <a:latin typeface="Times New Roman" panose="02020603050405020304" pitchFamily="18" charset="0"/>
                <a:ea typeface="微软雅黑" panose="020B0503020204020204" pitchFamily="34" charset="-122"/>
                <a:cs typeface="Times New Roman" panose="02020603050405020304" pitchFamily="18" charset="0"/>
              </a:rPr>
              <a:t>Safety Tips</a:t>
            </a:r>
            <a:endParaRPr lang="zh-CN" altLang="en-US" sz="2200" b="1" dirty="0">
              <a:solidFill>
                <a:srgbClr val="F7F7F7"/>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76990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5999" y="446400"/>
            <a:ext cx="7301165"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4 Explore holographic projection</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4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探究全息投影</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7019592" y="232833"/>
            <a:ext cx="1728408" cy="60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4</a:t>
            </a:r>
            <a:endParaRPr lang="zh-CN" altLang="en-US" sz="1600" b="1" dirty="0">
              <a:solidFill>
                <a:schemeClr val="tx1">
                  <a:lumMod val="65000"/>
                  <a:lumOff val="35000"/>
                </a:schemeClr>
              </a:solidFill>
            </a:endParaRPr>
          </a:p>
        </p:txBody>
      </p:sp>
      <p:sp>
        <p:nvSpPr>
          <p:cNvPr id="2" name="矩形 1">
            <a:extLst>
              <a:ext uri="{FF2B5EF4-FFF2-40B4-BE49-F238E27FC236}">
                <a16:creationId xmlns:a16="http://schemas.microsoft.com/office/drawing/2014/main" id="{6EA2C8B3-B9FD-439F-98A2-397AB535884C}"/>
              </a:ext>
            </a:extLst>
          </p:cNvPr>
          <p:cNvSpPr/>
          <p:nvPr/>
        </p:nvSpPr>
        <p:spPr>
          <a:xfrm>
            <a:off x="528638" y="1238525"/>
            <a:ext cx="8219362" cy="830997"/>
          </a:xfrm>
          <a:prstGeom prst="rect">
            <a:avLst/>
          </a:prstGeom>
        </p:spPr>
        <p:txBody>
          <a:bodyPr wrap="square">
            <a:spAutoFit/>
          </a:bodyPr>
          <a:lstStyle/>
          <a:p>
            <a:r>
              <a:rPr lang="zh-CN" altLang="zh-CN" sz="2400" dirty="0">
                <a:ea typeface="楷体" panose="02010609060101010101" pitchFamily="49" charset="-122"/>
                <a:cs typeface="Times New Roman" panose="02020603050405020304" pitchFamily="18" charset="0"/>
              </a:rPr>
              <a:t>一些简单的全息技术应用我们生活中出现很多</a:t>
            </a:r>
            <a:r>
              <a:rPr lang="zh-CN" altLang="en-US" sz="2400" dirty="0">
                <a:ea typeface="楷体" panose="02010609060101010101" pitchFamily="49" charset="-122"/>
                <a:cs typeface="Times New Roman" panose="02020603050405020304" pitchFamily="18" charset="0"/>
              </a:rPr>
              <a:t>，你还能想出哪些</a:t>
            </a:r>
            <a:r>
              <a:rPr lang="en-US" altLang="zh-CN" sz="2400" dirty="0">
                <a:ea typeface="楷体" panose="02010609060101010101" pitchFamily="49" charset="-122"/>
                <a:cs typeface="Times New Roman" panose="02020603050405020304" pitchFamily="18" charset="0"/>
              </a:rPr>
              <a:t>?</a:t>
            </a:r>
            <a:endParaRPr lang="zh-CN" altLang="en-US" sz="2400" dirty="0"/>
          </a:p>
        </p:txBody>
      </p:sp>
      <p:sp>
        <p:nvSpPr>
          <p:cNvPr id="4" name="文本框 3">
            <a:extLst>
              <a:ext uri="{FF2B5EF4-FFF2-40B4-BE49-F238E27FC236}">
                <a16:creationId xmlns:a16="http://schemas.microsoft.com/office/drawing/2014/main" id="{E25AB203-CD05-43BA-8E5C-72DD2D99F7B0}"/>
              </a:ext>
            </a:extLst>
          </p:cNvPr>
          <p:cNvSpPr txBox="1"/>
          <p:nvPr/>
        </p:nvSpPr>
        <p:spPr>
          <a:xfrm>
            <a:off x="6435762" y="3650397"/>
            <a:ext cx="2339102" cy="523220"/>
          </a:xfrm>
          <a:prstGeom prst="rect">
            <a:avLst/>
          </a:prstGeom>
          <a:noFill/>
        </p:spPr>
        <p:txBody>
          <a:bodyPr wrap="none" rtlCol="0">
            <a:spAutoFit/>
          </a:bodyPr>
          <a:lstStyle/>
          <a:p>
            <a:r>
              <a:rPr lang="zh-CN" altLang="en-US" sz="2800" dirty="0">
                <a:solidFill>
                  <a:srgbClr val="FF0000"/>
                </a:solidFill>
                <a:latin typeface="隶书" panose="02010509060101010101" pitchFamily="49" charset="-122"/>
                <a:ea typeface="隶书" panose="02010509060101010101" pitchFamily="49" charset="-122"/>
              </a:rPr>
              <a:t>恐龙全息投影</a:t>
            </a:r>
          </a:p>
        </p:txBody>
      </p:sp>
      <p:pic>
        <p:nvPicPr>
          <p:cNvPr id="20" name="图片 19" descr="图片包含 室内, 就坐, 餐桌&#10;&#10;已生成极高可信度的说明">
            <a:extLst>
              <a:ext uri="{FF2B5EF4-FFF2-40B4-BE49-F238E27FC236}">
                <a16:creationId xmlns:a16="http://schemas.microsoft.com/office/drawing/2014/main" id="{4EAA2A56-8EEB-41E4-884E-739D23070D5A}"/>
              </a:ext>
            </a:extLst>
          </p:cNvPr>
          <p:cNvPicPr>
            <a:picLocks noChangeAspect="1"/>
          </p:cNvPicPr>
          <p:nvPr/>
        </p:nvPicPr>
        <p:blipFill rotWithShape="1">
          <a:blip r:embed="rId9">
            <a:extLst>
              <a:ext uri="{28A0092B-C50C-407E-A947-70E740481C1C}">
                <a14:useLocalDpi xmlns:a14="http://schemas.microsoft.com/office/drawing/2010/main" val="0"/>
              </a:ext>
            </a:extLst>
          </a:blip>
          <a:srcRect b="13287"/>
          <a:stretch/>
        </p:blipFill>
        <p:spPr>
          <a:xfrm>
            <a:off x="528638" y="2062409"/>
            <a:ext cx="5574915" cy="3802329"/>
          </a:xfrm>
          <a:prstGeom prst="rect">
            <a:avLst/>
          </a:prstGeom>
        </p:spPr>
      </p:pic>
    </p:spTree>
    <p:extLst>
      <p:ext uri="{BB962C8B-B14F-4D97-AF65-F5344CB8AC3E}">
        <p14:creationId xmlns:p14="http://schemas.microsoft.com/office/powerpoint/2010/main" val="3667224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5999" y="446400"/>
            <a:ext cx="7301165"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Activity  4 Explore holographic projection</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活动</a:t>
            </a:r>
            <a:r>
              <a:rPr lang="en-US" altLang="zh-CN" sz="3200" b="1" kern="100" dirty="0">
                <a:solidFill>
                  <a:schemeClr val="tx1">
                    <a:lumMod val="65000"/>
                    <a:lumOff val="35000"/>
                  </a:schemeClr>
                </a:solidFill>
                <a:latin typeface="黑体" panose="02010609060101010101" pitchFamily="49" charset="-122"/>
                <a:ea typeface="黑体" panose="02010609060101010101" pitchFamily="49" charset="-122"/>
              </a:rPr>
              <a:t>4 </a:t>
            </a: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探究全息投影</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9" name="1 Título">
            <a:extLst>
              <a:ext uri="{FF2B5EF4-FFF2-40B4-BE49-F238E27FC236}">
                <a16:creationId xmlns:a16="http://schemas.microsoft.com/office/drawing/2014/main" id="{2C816DBE-B5FE-4F4A-9E7E-EDE2B39B19CE}"/>
              </a:ext>
            </a:extLst>
          </p:cNvPr>
          <p:cNvSpPr txBox="1">
            <a:spLocks noChangeArrowheads="1"/>
          </p:cNvSpPr>
          <p:nvPr/>
        </p:nvSpPr>
        <p:spPr bwMode="auto">
          <a:xfrm>
            <a:off x="7019592" y="232833"/>
            <a:ext cx="1728408" cy="60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Activity 4</a:t>
            </a:r>
            <a:endParaRPr lang="zh-CN" altLang="en-US" sz="1600" b="1" dirty="0">
              <a:solidFill>
                <a:schemeClr val="tx1">
                  <a:lumMod val="65000"/>
                  <a:lumOff val="35000"/>
                </a:schemeClr>
              </a:solidFill>
            </a:endParaRPr>
          </a:p>
        </p:txBody>
      </p:sp>
      <p:grpSp>
        <p:nvGrpSpPr>
          <p:cNvPr id="23" name="组合 22">
            <a:extLst>
              <a:ext uri="{FF2B5EF4-FFF2-40B4-BE49-F238E27FC236}">
                <a16:creationId xmlns:a16="http://schemas.microsoft.com/office/drawing/2014/main" id="{EC0EFE79-E249-4BED-ACE7-06DFC626E843}"/>
              </a:ext>
            </a:extLst>
          </p:cNvPr>
          <p:cNvGrpSpPr/>
          <p:nvPr/>
        </p:nvGrpSpPr>
        <p:grpSpPr>
          <a:xfrm>
            <a:off x="564699" y="1206588"/>
            <a:ext cx="7630177" cy="4643035"/>
            <a:chOff x="2338980" y="823021"/>
            <a:chExt cx="6585737" cy="5227500"/>
          </a:xfrm>
        </p:grpSpPr>
        <p:pic>
          <p:nvPicPr>
            <p:cNvPr id="25" name="图片 24" descr="图片包含 户外艺术系列&#10;&#10;已生成高可信度的说明">
              <a:extLst>
                <a:ext uri="{FF2B5EF4-FFF2-40B4-BE49-F238E27FC236}">
                  <a16:creationId xmlns:a16="http://schemas.microsoft.com/office/drawing/2014/main" id="{AE52BCBC-D92F-47C1-9E28-B9DFFD953E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8980" y="823021"/>
              <a:ext cx="2996378" cy="2118966"/>
            </a:xfrm>
            <a:prstGeom prst="rect">
              <a:avLst/>
            </a:prstGeom>
          </p:spPr>
        </p:pic>
        <p:pic>
          <p:nvPicPr>
            <p:cNvPr id="27" name="图片 26">
              <a:extLst>
                <a:ext uri="{FF2B5EF4-FFF2-40B4-BE49-F238E27FC236}">
                  <a16:creationId xmlns:a16="http://schemas.microsoft.com/office/drawing/2014/main" id="{F6430ADE-5587-4697-A204-F320DF595E14}"/>
                </a:ext>
              </a:extLst>
            </p:cNvPr>
            <p:cNvPicPr>
              <a:picLocks noChangeAspect="1"/>
            </p:cNvPicPr>
            <p:nvPr/>
          </p:nvPicPr>
          <p:blipFill rotWithShape="1">
            <a:blip r:embed="rId10">
              <a:extLst>
                <a:ext uri="{28A0092B-C50C-407E-A947-70E740481C1C}">
                  <a14:useLocalDpi xmlns:a14="http://schemas.microsoft.com/office/drawing/2010/main" val="0"/>
                </a:ext>
              </a:extLst>
            </a:blip>
            <a:srcRect t="10595" r="19356" b="4053"/>
            <a:stretch/>
          </p:blipFill>
          <p:spPr>
            <a:xfrm>
              <a:off x="5928338" y="823022"/>
              <a:ext cx="2996378" cy="2118965"/>
            </a:xfrm>
            <a:prstGeom prst="rect">
              <a:avLst/>
            </a:prstGeom>
          </p:spPr>
        </p:pic>
        <p:pic>
          <p:nvPicPr>
            <p:cNvPr id="28" name="图片 27" descr="图片包含 室内, 建筑物&#10;&#10;已生成高可信度的说明">
              <a:extLst>
                <a:ext uri="{FF2B5EF4-FFF2-40B4-BE49-F238E27FC236}">
                  <a16:creationId xmlns:a16="http://schemas.microsoft.com/office/drawing/2014/main" id="{3356666E-5C33-4738-BC50-0EDA9C293C7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38980" y="3422558"/>
              <a:ext cx="2996379" cy="2151523"/>
            </a:xfrm>
            <a:prstGeom prst="rect">
              <a:avLst/>
            </a:prstGeom>
          </p:spPr>
        </p:pic>
        <p:pic>
          <p:nvPicPr>
            <p:cNvPr id="30" name="图片 29">
              <a:extLst>
                <a:ext uri="{FF2B5EF4-FFF2-40B4-BE49-F238E27FC236}">
                  <a16:creationId xmlns:a16="http://schemas.microsoft.com/office/drawing/2014/main" id="{12DA916C-13C3-4281-92E7-4A763A48ED36}"/>
                </a:ext>
              </a:extLst>
            </p:cNvPr>
            <p:cNvPicPr/>
            <p:nvPr/>
          </p:nvPicPr>
          <p:blipFill>
            <a:blip r:embed="rId12">
              <a:clrChange>
                <a:clrFrom>
                  <a:srgbClr val="F8FBFF"/>
                </a:clrFrom>
                <a:clrTo>
                  <a:srgbClr val="F8FBFF">
                    <a:alpha val="0"/>
                  </a:srgbClr>
                </a:clrTo>
              </a:clrChange>
              <a:extLst>
                <a:ext uri="{28A0092B-C50C-407E-A947-70E740481C1C}">
                  <a14:useLocalDpi xmlns:a14="http://schemas.microsoft.com/office/drawing/2010/main" val="0"/>
                </a:ext>
              </a:extLst>
            </a:blip>
            <a:stretch>
              <a:fillRect/>
            </a:stretch>
          </p:blipFill>
          <p:spPr>
            <a:xfrm>
              <a:off x="5928338" y="3429000"/>
              <a:ext cx="2996379" cy="2132303"/>
            </a:xfrm>
            <a:prstGeom prst="rect">
              <a:avLst/>
            </a:prstGeom>
          </p:spPr>
        </p:pic>
        <p:sp>
          <p:nvSpPr>
            <p:cNvPr id="31" name="文本框 30">
              <a:extLst>
                <a:ext uri="{FF2B5EF4-FFF2-40B4-BE49-F238E27FC236}">
                  <a16:creationId xmlns:a16="http://schemas.microsoft.com/office/drawing/2014/main" id="{384DB64F-356E-4F7A-A1EB-E10D5A42BF7F}"/>
                </a:ext>
              </a:extLst>
            </p:cNvPr>
            <p:cNvSpPr txBox="1"/>
            <p:nvPr/>
          </p:nvSpPr>
          <p:spPr>
            <a:xfrm>
              <a:off x="3268487" y="5600045"/>
              <a:ext cx="1173749" cy="450476"/>
            </a:xfrm>
            <a:prstGeom prst="rect">
              <a:avLst/>
            </a:prstGeom>
            <a:noFill/>
          </p:spPr>
          <p:txBody>
            <a:bodyPr wrap="none" rtlCol="0">
              <a:spAutoFit/>
            </a:bodyPr>
            <a:lstStyle/>
            <a:p>
              <a:r>
                <a:rPr lang="en-US" altLang="zh-CN" sz="2000" dirty="0">
                  <a:latin typeface="楷体" panose="02010609060101010101" pitchFamily="49" charset="-122"/>
                  <a:ea typeface="楷体" panose="02010609060101010101" pitchFamily="49" charset="-122"/>
                </a:rPr>
                <a:t>360</a:t>
              </a:r>
              <a:r>
                <a:rPr lang="zh-CN" altLang="en-US" sz="2000" dirty="0">
                  <a:latin typeface="楷体" panose="02010609060101010101" pitchFamily="49" charset="-122"/>
                  <a:ea typeface="楷体" panose="02010609060101010101" pitchFamily="49" charset="-122"/>
                </a:rPr>
                <a:t>度全息</a:t>
              </a:r>
            </a:p>
          </p:txBody>
        </p:sp>
        <p:sp>
          <p:nvSpPr>
            <p:cNvPr id="32" name="文本框 31">
              <a:extLst>
                <a:ext uri="{FF2B5EF4-FFF2-40B4-BE49-F238E27FC236}">
                  <a16:creationId xmlns:a16="http://schemas.microsoft.com/office/drawing/2014/main" id="{6926E369-B638-418A-9E75-E440DD5698C8}"/>
                </a:ext>
              </a:extLst>
            </p:cNvPr>
            <p:cNvSpPr txBox="1"/>
            <p:nvPr/>
          </p:nvSpPr>
          <p:spPr>
            <a:xfrm>
              <a:off x="3363451" y="2941988"/>
              <a:ext cx="1061321" cy="450476"/>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空气投影</a:t>
              </a:r>
            </a:p>
          </p:txBody>
        </p:sp>
        <p:sp>
          <p:nvSpPr>
            <p:cNvPr id="33" name="文本框 32">
              <a:extLst>
                <a:ext uri="{FF2B5EF4-FFF2-40B4-BE49-F238E27FC236}">
                  <a16:creationId xmlns:a16="http://schemas.microsoft.com/office/drawing/2014/main" id="{B94CDF9E-4751-4F51-BC8F-0B04189C039E}"/>
                </a:ext>
              </a:extLst>
            </p:cNvPr>
            <p:cNvSpPr txBox="1"/>
            <p:nvPr/>
          </p:nvSpPr>
          <p:spPr>
            <a:xfrm>
              <a:off x="7008730" y="2983737"/>
              <a:ext cx="836465" cy="450476"/>
            </a:xfrm>
            <a:prstGeom prst="rect">
              <a:avLst/>
            </a:prstGeom>
            <a:noFill/>
          </p:spPr>
          <p:txBody>
            <a:bodyPr wrap="none" rtlCol="0">
              <a:spAutoFit/>
            </a:bodyPr>
            <a:lstStyle/>
            <a:p>
              <a:r>
                <a:rPr lang="en-US" altLang="zh-CN" sz="2000" dirty="0">
                  <a:latin typeface="楷体" panose="02010609060101010101" pitchFamily="49" charset="-122"/>
                  <a:ea typeface="楷体" panose="02010609060101010101" pitchFamily="49" charset="-122"/>
                </a:rPr>
                <a:t>3D</a:t>
              </a:r>
              <a:r>
                <a:rPr lang="zh-CN" altLang="en-US" sz="2000" dirty="0">
                  <a:latin typeface="楷体" panose="02010609060101010101" pitchFamily="49" charset="-122"/>
                  <a:ea typeface="楷体" panose="02010609060101010101" pitchFamily="49" charset="-122"/>
                </a:rPr>
                <a:t>影像</a:t>
              </a:r>
            </a:p>
          </p:txBody>
        </p:sp>
        <p:sp>
          <p:nvSpPr>
            <p:cNvPr id="34" name="文本框 33">
              <a:extLst>
                <a:ext uri="{FF2B5EF4-FFF2-40B4-BE49-F238E27FC236}">
                  <a16:creationId xmlns:a16="http://schemas.microsoft.com/office/drawing/2014/main" id="{EE9535A8-248B-4DC6-BB84-DD5FBFBE20B1}"/>
                </a:ext>
              </a:extLst>
            </p:cNvPr>
            <p:cNvSpPr txBox="1"/>
            <p:nvPr/>
          </p:nvSpPr>
          <p:spPr>
            <a:xfrm>
              <a:off x="6420994" y="5600045"/>
              <a:ext cx="1960746" cy="450476"/>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全息投影成像原理</a:t>
              </a:r>
            </a:p>
          </p:txBody>
        </p:sp>
      </p:grpSp>
    </p:spTree>
    <p:extLst>
      <p:ext uri="{BB962C8B-B14F-4D97-AF65-F5344CB8AC3E}">
        <p14:creationId xmlns:p14="http://schemas.microsoft.com/office/powerpoint/2010/main" val="536548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13DC3E3-A7B9-499C-9C4A-DF533E6BACF8}"/>
              </a:ext>
            </a:extLst>
          </p:cNvPr>
          <p:cNvSpPr/>
          <p:nvPr/>
        </p:nvSpPr>
        <p:spPr>
          <a:xfrm>
            <a:off x="0" y="4797081"/>
            <a:ext cx="9144000" cy="717453"/>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kumimoji="0" lang="en-US" altLang="zh-CN" sz="2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a:t>
            </a:r>
            <a:r>
              <a:rPr lang="en-US" altLang="zh-CN" sz="2800" b="1" dirty="0">
                <a:solidFill>
                  <a:prstClr val="white"/>
                </a:solidFill>
              </a:rPr>
              <a:t> 3D Holographic projection</a:t>
            </a:r>
            <a:endParaRPr kumimoji="0" lang="zh-CN" altLang="en-US" sz="2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 name="矩形 1">
            <a:extLst>
              <a:ext uri="{FF2B5EF4-FFF2-40B4-BE49-F238E27FC236}">
                <a16:creationId xmlns:a16="http://schemas.microsoft.com/office/drawing/2014/main" id="{CC41DA88-E30B-4925-809C-3ED9E953D5C2}"/>
              </a:ext>
            </a:extLst>
          </p:cNvPr>
          <p:cNvSpPr/>
          <p:nvPr/>
        </p:nvSpPr>
        <p:spPr>
          <a:xfrm>
            <a:off x="4431323" y="-2"/>
            <a:ext cx="4712677" cy="6858001"/>
          </a:xfrm>
          <a:custGeom>
            <a:avLst/>
            <a:gdLst>
              <a:gd name="connsiteX0" fmla="*/ 0 w 4712677"/>
              <a:gd name="connsiteY0" fmla="*/ 0 h 6858000"/>
              <a:gd name="connsiteX1" fmla="*/ 4712677 w 4712677"/>
              <a:gd name="connsiteY1" fmla="*/ 0 h 6858000"/>
              <a:gd name="connsiteX2" fmla="*/ 4712677 w 4712677"/>
              <a:gd name="connsiteY2" fmla="*/ 6858000 h 6858000"/>
              <a:gd name="connsiteX3" fmla="*/ 0 w 4712677"/>
              <a:gd name="connsiteY3" fmla="*/ 6858000 h 6858000"/>
              <a:gd name="connsiteX4" fmla="*/ 0 w 4712677"/>
              <a:gd name="connsiteY4" fmla="*/ 0 h 6858000"/>
              <a:gd name="connsiteX0" fmla="*/ 1786597 w 4712677"/>
              <a:gd name="connsiteY0" fmla="*/ 14067 h 6858000"/>
              <a:gd name="connsiteX1" fmla="*/ 4712677 w 4712677"/>
              <a:gd name="connsiteY1" fmla="*/ 0 h 6858000"/>
              <a:gd name="connsiteX2" fmla="*/ 4712677 w 4712677"/>
              <a:gd name="connsiteY2" fmla="*/ 6858000 h 6858000"/>
              <a:gd name="connsiteX3" fmla="*/ 0 w 4712677"/>
              <a:gd name="connsiteY3" fmla="*/ 6858000 h 6858000"/>
              <a:gd name="connsiteX4" fmla="*/ 1786597 w 4712677"/>
              <a:gd name="connsiteY4" fmla="*/ 14067 h 6858000"/>
              <a:gd name="connsiteX0" fmla="*/ 1786597 w 4712677"/>
              <a:gd name="connsiteY0" fmla="*/ 0 h 6858001"/>
              <a:gd name="connsiteX1" fmla="*/ 4712677 w 4712677"/>
              <a:gd name="connsiteY1" fmla="*/ 1 h 6858001"/>
              <a:gd name="connsiteX2" fmla="*/ 4712677 w 4712677"/>
              <a:gd name="connsiteY2" fmla="*/ 6858001 h 6858001"/>
              <a:gd name="connsiteX3" fmla="*/ 0 w 4712677"/>
              <a:gd name="connsiteY3" fmla="*/ 6858001 h 6858001"/>
              <a:gd name="connsiteX4" fmla="*/ 1786597 w 4712677"/>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677" h="6858001">
                <a:moveTo>
                  <a:pt x="1786597" y="0"/>
                </a:moveTo>
                <a:lnTo>
                  <a:pt x="4712677" y="1"/>
                </a:lnTo>
                <a:lnTo>
                  <a:pt x="4712677" y="6858001"/>
                </a:lnTo>
                <a:lnTo>
                  <a:pt x="0" y="6858001"/>
                </a:lnTo>
                <a:lnTo>
                  <a:pt x="1786597" y="0"/>
                </a:lnTo>
                <a:close/>
              </a:path>
            </a:pathLst>
          </a:cu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文本框 4">
            <a:extLst>
              <a:ext uri="{FF2B5EF4-FFF2-40B4-BE49-F238E27FC236}">
                <a16:creationId xmlns:a16="http://schemas.microsoft.com/office/drawing/2014/main" id="{459F5FCF-5AD4-442A-9E28-8763EA25A790}"/>
              </a:ext>
            </a:extLst>
          </p:cNvPr>
          <p:cNvSpPr>
            <a:spLocks noChangeArrowheads="1"/>
          </p:cNvSpPr>
          <p:nvPr/>
        </p:nvSpPr>
        <p:spPr bwMode="auto">
          <a:xfrm>
            <a:off x="239151" y="-274759"/>
            <a:ext cx="4926349" cy="521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3300" b="1" i="0" u="none" strike="noStrike" kern="1200" cap="none" spc="0" normalizeH="0" baseline="0" noProof="0" dirty="0">
                <a:ln>
                  <a:noFill/>
                </a:ln>
                <a:solidFill>
                  <a:srgbClr val="82C441"/>
                </a:solidFill>
                <a:effectLst/>
                <a:uLnTx/>
                <a:uFillTx/>
                <a:latin typeface="等线" panose="020F0502020204030204"/>
                <a:ea typeface="Arial Unicode MS" pitchFamily="2" charset="-122"/>
                <a:cs typeface="+mn-cs"/>
                <a:sym typeface="Arial Unicode MS" pitchFamily="2" charset="-122"/>
              </a:rPr>
              <a:t>05</a:t>
            </a:r>
            <a:endParaRPr kumimoji="0" lang="zh-CN" altLang="en-US" sz="33300" b="1" i="0" u="none" strike="noStrike" kern="1200" cap="none" spc="0" normalizeH="0" baseline="0" noProof="0" dirty="0">
              <a:ln>
                <a:noFill/>
              </a:ln>
              <a:solidFill>
                <a:srgbClr val="82C441"/>
              </a:solidFill>
              <a:effectLst/>
              <a:uLnTx/>
              <a:uFillTx/>
              <a:latin typeface="等线" panose="020F0502020204030204"/>
              <a:ea typeface="Arial Unicode MS" pitchFamily="2" charset="-122"/>
              <a:cs typeface="+mn-cs"/>
              <a:sym typeface="Arial Unicode MS" pitchFamily="2" charset="-122"/>
            </a:endParaRPr>
          </a:p>
        </p:txBody>
      </p:sp>
      <p:sp>
        <p:nvSpPr>
          <p:cNvPr id="23" name="矩形 22">
            <a:extLst>
              <a:ext uri="{FF2B5EF4-FFF2-40B4-BE49-F238E27FC236}">
                <a16:creationId xmlns:a16="http://schemas.microsoft.com/office/drawing/2014/main" id="{AF07F4ED-C409-46DB-B6C1-74A9C1D3BE91}"/>
              </a:ext>
            </a:extLst>
          </p:cNvPr>
          <p:cNvSpPr/>
          <p:nvPr/>
        </p:nvSpPr>
        <p:spPr>
          <a:xfrm>
            <a:off x="4881489" y="5062997"/>
            <a:ext cx="4262511" cy="184252"/>
          </a:xfrm>
          <a:custGeom>
            <a:avLst/>
            <a:gdLst>
              <a:gd name="connsiteX0" fmla="*/ 0 w 4220309"/>
              <a:gd name="connsiteY0" fmla="*/ 0 h 153814"/>
              <a:gd name="connsiteX1" fmla="*/ 4220309 w 4220309"/>
              <a:gd name="connsiteY1" fmla="*/ 0 h 153814"/>
              <a:gd name="connsiteX2" fmla="*/ 4220309 w 4220309"/>
              <a:gd name="connsiteY2" fmla="*/ 153814 h 153814"/>
              <a:gd name="connsiteX3" fmla="*/ 0 w 4220309"/>
              <a:gd name="connsiteY3" fmla="*/ 153814 h 153814"/>
              <a:gd name="connsiteX4" fmla="*/ 0 w 4220309"/>
              <a:gd name="connsiteY4" fmla="*/ 0 h 153814"/>
              <a:gd name="connsiteX0" fmla="*/ 70339 w 4290648"/>
              <a:gd name="connsiteY0" fmla="*/ 0 h 153814"/>
              <a:gd name="connsiteX1" fmla="*/ 4290648 w 4290648"/>
              <a:gd name="connsiteY1" fmla="*/ 0 h 153814"/>
              <a:gd name="connsiteX2" fmla="*/ 4290648 w 4290648"/>
              <a:gd name="connsiteY2" fmla="*/ 153814 h 153814"/>
              <a:gd name="connsiteX3" fmla="*/ 0 w 4290648"/>
              <a:gd name="connsiteY3" fmla="*/ 153814 h 153814"/>
              <a:gd name="connsiteX4" fmla="*/ 70339 w 4290648"/>
              <a:gd name="connsiteY4" fmla="*/ 0 h 153814"/>
              <a:gd name="connsiteX0" fmla="*/ 70339 w 4290648"/>
              <a:gd name="connsiteY0" fmla="*/ 0 h 153814"/>
              <a:gd name="connsiteX1" fmla="*/ 4290648 w 4290648"/>
              <a:gd name="connsiteY1" fmla="*/ 0 h 153814"/>
              <a:gd name="connsiteX2" fmla="*/ 4290648 w 4290648"/>
              <a:gd name="connsiteY2" fmla="*/ 153814 h 153814"/>
              <a:gd name="connsiteX3" fmla="*/ 0 w 4290648"/>
              <a:gd name="connsiteY3" fmla="*/ 153814 h 153814"/>
              <a:gd name="connsiteX4" fmla="*/ 70339 w 4290648"/>
              <a:gd name="connsiteY4" fmla="*/ 0 h 153814"/>
              <a:gd name="connsiteX0" fmla="*/ 98475 w 4318784"/>
              <a:gd name="connsiteY0" fmla="*/ 0 h 153814"/>
              <a:gd name="connsiteX1" fmla="*/ 4318784 w 4318784"/>
              <a:gd name="connsiteY1" fmla="*/ 0 h 153814"/>
              <a:gd name="connsiteX2" fmla="*/ 4318784 w 4318784"/>
              <a:gd name="connsiteY2" fmla="*/ 153814 h 153814"/>
              <a:gd name="connsiteX3" fmla="*/ 0 w 4318784"/>
              <a:gd name="connsiteY3" fmla="*/ 153814 h 153814"/>
              <a:gd name="connsiteX4" fmla="*/ 98475 w 4318784"/>
              <a:gd name="connsiteY4" fmla="*/ 0 h 153814"/>
              <a:gd name="connsiteX0" fmla="*/ 42204 w 4262513"/>
              <a:gd name="connsiteY0" fmla="*/ 0 h 153814"/>
              <a:gd name="connsiteX1" fmla="*/ 4262513 w 4262513"/>
              <a:gd name="connsiteY1" fmla="*/ 0 h 153814"/>
              <a:gd name="connsiteX2" fmla="*/ 4262513 w 4262513"/>
              <a:gd name="connsiteY2" fmla="*/ 153814 h 153814"/>
              <a:gd name="connsiteX3" fmla="*/ 0 w 4262513"/>
              <a:gd name="connsiteY3" fmla="*/ 142071 h 153814"/>
              <a:gd name="connsiteX4" fmla="*/ 42204 w 4262513"/>
              <a:gd name="connsiteY4" fmla="*/ 0 h 153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2513" h="153814">
                <a:moveTo>
                  <a:pt x="42204" y="0"/>
                </a:moveTo>
                <a:lnTo>
                  <a:pt x="4262513" y="0"/>
                </a:lnTo>
                <a:lnTo>
                  <a:pt x="4262513" y="153814"/>
                </a:lnTo>
                <a:lnTo>
                  <a:pt x="0" y="142071"/>
                </a:lnTo>
                <a:lnTo>
                  <a:pt x="42204" y="0"/>
                </a:lnTo>
                <a:close/>
              </a:path>
            </a:pathLst>
          </a:custGeom>
          <a:solidFill>
            <a:srgbClr val="82C441"/>
          </a:solidFill>
          <a:ln>
            <a:solidFill>
              <a:srgbClr val="82C4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EB1E7"/>
              </a:solidFill>
              <a:effectLst/>
              <a:uLnTx/>
              <a:uFillTx/>
              <a:latin typeface="等线" panose="020F0502020204030204"/>
              <a:ea typeface="等线" panose="02010600030101010101" pitchFamily="2" charset="-122"/>
              <a:cs typeface="+mn-cs"/>
            </a:endParaRPr>
          </a:p>
        </p:txBody>
      </p:sp>
      <p:sp>
        <p:nvSpPr>
          <p:cNvPr id="24" name="矩形 5">
            <a:extLst>
              <a:ext uri="{FF2B5EF4-FFF2-40B4-BE49-F238E27FC236}">
                <a16:creationId xmlns:a16="http://schemas.microsoft.com/office/drawing/2014/main" id="{B9B01358-7F47-43D9-A015-6A070ADEDFEC}"/>
              </a:ext>
            </a:extLst>
          </p:cNvPr>
          <p:cNvSpPr>
            <a:spLocks noChangeArrowheads="1"/>
          </p:cNvSpPr>
          <p:nvPr/>
        </p:nvSpPr>
        <p:spPr bwMode="auto">
          <a:xfrm>
            <a:off x="6018836" y="4405940"/>
            <a:ext cx="25753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sym typeface="Impact" panose="020B0806030902050204" pitchFamily="34" charset="0"/>
              </a:rPr>
              <a:t>设计与制作</a:t>
            </a:r>
            <a:endParaRPr kumimoji="0" lang="zh-CN" altLang="en-US" sz="3200" b="0"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25" name="文本框 8">
            <a:extLst>
              <a:ext uri="{FF2B5EF4-FFF2-40B4-BE49-F238E27FC236}">
                <a16:creationId xmlns:a16="http://schemas.microsoft.com/office/drawing/2014/main" id="{DD799F60-24E1-4C91-B443-301F918513EB}"/>
              </a:ext>
            </a:extLst>
          </p:cNvPr>
          <p:cNvSpPr>
            <a:spLocks noChangeArrowheads="1"/>
          </p:cNvSpPr>
          <p:nvPr/>
        </p:nvSpPr>
        <p:spPr bwMode="auto">
          <a:xfrm>
            <a:off x="4895553" y="5247249"/>
            <a:ext cx="40177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srgbClr val="F7F7F7"/>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Design and manufacture</a:t>
            </a:r>
            <a:endParaRPr kumimoji="0" lang="zh-CN" altLang="en-US" sz="2200" b="1" i="0" u="none" strike="noStrike" kern="1200" cap="none" spc="0" normalizeH="0" baseline="0" noProof="0" dirty="0">
              <a:ln>
                <a:noFill/>
              </a:ln>
              <a:solidFill>
                <a:srgbClr val="F7F7F7"/>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80165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105578"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Brainstorming</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头脑风暴</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25" name="1 Título">
            <a:extLst>
              <a:ext uri="{FF2B5EF4-FFF2-40B4-BE49-F238E27FC236}">
                <a16:creationId xmlns:a16="http://schemas.microsoft.com/office/drawing/2014/main" id="{07C638DB-9000-4AB6-BD90-CE956A5CD943}"/>
              </a:ext>
            </a:extLst>
          </p:cNvPr>
          <p:cNvSpPr txBox="1">
            <a:spLocks noChangeArrowheads="1"/>
          </p:cNvSpPr>
          <p:nvPr/>
        </p:nvSpPr>
        <p:spPr bwMode="auto">
          <a:xfrm>
            <a:off x="6660000" y="234000"/>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lvl="0" algn="r" eaLnBrk="1" hangingPunct="1">
              <a:defRPr/>
            </a:pPr>
            <a:r>
              <a:rPr lang="en-US" altLang="zh-CN" sz="1600" b="1" dirty="0">
                <a:solidFill>
                  <a:schemeClr val="bg2">
                    <a:lumMod val="50000"/>
                  </a:schemeClr>
                </a:solidFill>
                <a:ea typeface="微软雅黑" panose="020B0503020204020204" pitchFamily="34" charset="-122"/>
                <a:cs typeface="Arial" panose="020B0604020202020204" pitchFamily="34" charset="0"/>
              </a:rPr>
              <a:t>Design and manufacture</a:t>
            </a:r>
            <a:endParaRPr lang="zh-CN" altLang="en-US" sz="1600" b="1" dirty="0">
              <a:solidFill>
                <a:schemeClr val="bg2">
                  <a:lumMod val="50000"/>
                </a:schemeClr>
              </a:solidFill>
              <a:ea typeface="微软雅黑" panose="020B0503020204020204" pitchFamily="34" charset="-122"/>
              <a:cs typeface="Arial" panose="020B0604020202020204" pitchFamily="34" charset="0"/>
            </a:endParaRPr>
          </a:p>
        </p:txBody>
      </p:sp>
      <p:pic>
        <p:nvPicPr>
          <p:cNvPr id="20" name="图片 19">
            <a:extLst>
              <a:ext uri="{FF2B5EF4-FFF2-40B4-BE49-F238E27FC236}">
                <a16:creationId xmlns:a16="http://schemas.microsoft.com/office/drawing/2014/main" id="{B9C8F45C-3593-413F-B934-EA427A4F46E8}"/>
              </a:ext>
            </a:extLst>
          </p:cNvPr>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7157" y="2099239"/>
            <a:ext cx="8044407" cy="3259839"/>
          </a:xfrm>
          <a:prstGeom prst="rect">
            <a:avLst/>
          </a:prstGeom>
          <a:noFill/>
          <a:ln>
            <a:noFill/>
          </a:ln>
        </p:spPr>
      </p:pic>
      <p:sp>
        <p:nvSpPr>
          <p:cNvPr id="2" name="文本框 1">
            <a:extLst>
              <a:ext uri="{FF2B5EF4-FFF2-40B4-BE49-F238E27FC236}">
                <a16:creationId xmlns:a16="http://schemas.microsoft.com/office/drawing/2014/main" id="{013C0837-839F-4957-85C8-07AB66FFBAAE}"/>
              </a:ext>
            </a:extLst>
          </p:cNvPr>
          <p:cNvSpPr txBox="1"/>
          <p:nvPr/>
        </p:nvSpPr>
        <p:spPr>
          <a:xfrm>
            <a:off x="399397" y="1139646"/>
            <a:ext cx="5724644" cy="830997"/>
          </a:xfrm>
          <a:prstGeom prst="rect">
            <a:avLst/>
          </a:prstGeom>
          <a:noFill/>
        </p:spPr>
        <p:txBody>
          <a:bodyPr wrap="none" rtlCol="0">
            <a:spAutoFit/>
          </a:bodyPr>
          <a:lstStyle/>
          <a:p>
            <a:r>
              <a:rPr lang="zh-CN" altLang="en-US" sz="2400" dirty="0">
                <a:latin typeface="楷体" panose="02010609060101010101" pitchFamily="49" charset="-122"/>
                <a:ea typeface="楷体" panose="02010609060101010101" pitchFamily="49" charset="-122"/>
              </a:rPr>
              <a:t>下面开始设计全息投影模型，</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在设计之前，我们应该做哪些准备工作？</a:t>
            </a:r>
          </a:p>
        </p:txBody>
      </p:sp>
    </p:spTree>
    <p:extLst>
      <p:ext uri="{BB962C8B-B14F-4D97-AF65-F5344CB8AC3E}">
        <p14:creationId xmlns:p14="http://schemas.microsoft.com/office/powerpoint/2010/main" val="1006859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105578"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Brainstorming</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头脑风暴</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25" name="1 Título">
            <a:extLst>
              <a:ext uri="{FF2B5EF4-FFF2-40B4-BE49-F238E27FC236}">
                <a16:creationId xmlns:a16="http://schemas.microsoft.com/office/drawing/2014/main" id="{07C638DB-9000-4AB6-BD90-CE956A5CD943}"/>
              </a:ext>
            </a:extLst>
          </p:cNvPr>
          <p:cNvSpPr txBox="1">
            <a:spLocks noChangeArrowheads="1"/>
          </p:cNvSpPr>
          <p:nvPr/>
        </p:nvSpPr>
        <p:spPr bwMode="auto">
          <a:xfrm>
            <a:off x="6660000" y="234000"/>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lvl="0" algn="r" eaLnBrk="1" hangingPunct="1">
              <a:defRPr/>
            </a:pPr>
            <a:r>
              <a:rPr lang="en-US" altLang="zh-CN" sz="1600" b="1" dirty="0">
                <a:solidFill>
                  <a:schemeClr val="bg2">
                    <a:lumMod val="50000"/>
                  </a:schemeClr>
                </a:solidFill>
                <a:ea typeface="微软雅黑" panose="020B0503020204020204" pitchFamily="34" charset="-122"/>
                <a:cs typeface="Arial" panose="020B0604020202020204" pitchFamily="34" charset="0"/>
              </a:rPr>
              <a:t>Design and manufacture</a:t>
            </a:r>
            <a:endParaRPr lang="zh-CN" altLang="en-US" sz="1600" b="1" dirty="0">
              <a:solidFill>
                <a:schemeClr val="bg2">
                  <a:lumMod val="50000"/>
                </a:schemeClr>
              </a:solidFill>
              <a:ea typeface="微软雅黑" panose="020B0503020204020204" pitchFamily="34" charset="-122"/>
              <a:cs typeface="Arial" panose="020B0604020202020204" pitchFamily="34" charset="0"/>
            </a:endParaRPr>
          </a:p>
        </p:txBody>
      </p:sp>
      <p:sp>
        <p:nvSpPr>
          <p:cNvPr id="3" name="矩形 2">
            <a:extLst>
              <a:ext uri="{FF2B5EF4-FFF2-40B4-BE49-F238E27FC236}">
                <a16:creationId xmlns:a16="http://schemas.microsoft.com/office/drawing/2014/main" id="{123EC09F-6D64-4353-8B35-FB40AD33784E}"/>
              </a:ext>
            </a:extLst>
          </p:cNvPr>
          <p:cNvSpPr/>
          <p:nvPr/>
        </p:nvSpPr>
        <p:spPr>
          <a:xfrm>
            <a:off x="327488" y="1194811"/>
            <a:ext cx="8064158" cy="517065"/>
          </a:xfrm>
          <a:prstGeom prst="rect">
            <a:avLst/>
          </a:prstGeom>
        </p:spPr>
        <p:txBody>
          <a:bodyPr wrap="square">
            <a:spAutoFit/>
          </a:bodyPr>
          <a:lstStyle/>
          <a:p>
            <a:pPr indent="304800" algn="just">
              <a:lnSpc>
                <a:spcPct val="115000"/>
              </a:lnSpc>
              <a:spcAft>
                <a:spcPts val="0"/>
              </a:spcAft>
            </a:pPr>
            <a:r>
              <a:rPr lang="zh-CN" altLang="zh-CN" sz="2400" kern="100" dirty="0">
                <a:latin typeface="等线" panose="02010600030101010101" pitchFamily="2" charset="-122"/>
                <a:ea typeface="楷体" panose="02010609060101010101" pitchFamily="49" charset="-122"/>
                <a:cs typeface="Times New Roman" panose="02020603050405020304" pitchFamily="18" charset="0"/>
              </a:rPr>
              <a:t>组长组织讨论会议，制定出你们的解决方案。</a:t>
            </a:r>
            <a:endParaRPr lang="zh-CN" altLang="zh-CN" sz="2400" kern="100" dirty="0">
              <a:latin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4A448C7E-FF4A-4852-A5E0-B493B0EF7DCA}"/>
              </a:ext>
            </a:extLst>
          </p:cNvPr>
          <p:cNvPicPr>
            <a:picLocks noChangeAspect="1"/>
          </p:cNvPicPr>
          <p:nvPr/>
        </p:nvPicPr>
        <p:blipFill rotWithShape="1">
          <a:blip r:embed="rId9">
            <a:extLst>
              <a:ext uri="{28A0092B-C50C-407E-A947-70E740481C1C}">
                <a14:useLocalDpi xmlns:a14="http://schemas.microsoft.com/office/drawing/2010/main" val="0"/>
              </a:ext>
            </a:extLst>
          </a:blip>
          <a:srcRect b="5131"/>
          <a:stretch/>
        </p:blipFill>
        <p:spPr>
          <a:xfrm>
            <a:off x="7311791" y="4302970"/>
            <a:ext cx="1782402" cy="1690953"/>
          </a:xfrm>
          <a:prstGeom prst="rect">
            <a:avLst/>
          </a:prstGeom>
        </p:spPr>
      </p:pic>
      <p:graphicFrame>
        <p:nvGraphicFramePr>
          <p:cNvPr id="2" name="表格 1">
            <a:extLst>
              <a:ext uri="{FF2B5EF4-FFF2-40B4-BE49-F238E27FC236}">
                <a16:creationId xmlns:a16="http://schemas.microsoft.com/office/drawing/2014/main" id="{3402AE81-CAD1-4E53-94B4-DD1F163527B3}"/>
              </a:ext>
            </a:extLst>
          </p:cNvPr>
          <p:cNvGraphicFramePr>
            <a:graphicFrameLocks noGrp="1"/>
          </p:cNvGraphicFramePr>
          <p:nvPr>
            <p:extLst>
              <p:ext uri="{D42A27DB-BD31-4B8C-83A1-F6EECF244321}">
                <p14:modId xmlns:p14="http://schemas.microsoft.com/office/powerpoint/2010/main" val="3744989421"/>
              </p:ext>
            </p:extLst>
          </p:nvPr>
        </p:nvGraphicFramePr>
        <p:xfrm>
          <a:off x="355447" y="1722988"/>
          <a:ext cx="7847545" cy="2475042"/>
        </p:xfrm>
        <a:graphic>
          <a:graphicData uri="http://schemas.openxmlformats.org/drawingml/2006/table">
            <a:tbl>
              <a:tblPr firstRow="1" firstCol="1" bandRow="1">
                <a:tableStyleId>{5C22544A-7EE6-4342-B048-85BDC9FD1C3A}</a:tableStyleId>
              </a:tblPr>
              <a:tblGrid>
                <a:gridCol w="1180527">
                  <a:extLst>
                    <a:ext uri="{9D8B030D-6E8A-4147-A177-3AD203B41FA5}">
                      <a16:colId xmlns:a16="http://schemas.microsoft.com/office/drawing/2014/main" val="4059692667"/>
                    </a:ext>
                  </a:extLst>
                </a:gridCol>
                <a:gridCol w="2327533">
                  <a:extLst>
                    <a:ext uri="{9D8B030D-6E8A-4147-A177-3AD203B41FA5}">
                      <a16:colId xmlns:a16="http://schemas.microsoft.com/office/drawing/2014/main" val="3744340986"/>
                    </a:ext>
                  </a:extLst>
                </a:gridCol>
                <a:gridCol w="4339485">
                  <a:extLst>
                    <a:ext uri="{9D8B030D-6E8A-4147-A177-3AD203B41FA5}">
                      <a16:colId xmlns:a16="http://schemas.microsoft.com/office/drawing/2014/main" val="2431665105"/>
                    </a:ext>
                  </a:extLst>
                </a:gridCol>
              </a:tblGrid>
              <a:tr h="553422">
                <a:tc>
                  <a:txBody>
                    <a:bodyPr/>
                    <a:lstStyle/>
                    <a:p>
                      <a:pPr>
                        <a:spcAft>
                          <a:spcPts val="0"/>
                        </a:spcAft>
                      </a:pPr>
                      <a:r>
                        <a:rPr lang="en-US" sz="2000" kern="100">
                          <a:effectLst/>
                          <a:latin typeface="隶书" panose="02010509060101010101" pitchFamily="49" charset="-122"/>
                          <a:ea typeface="隶书" panose="02010509060101010101" pitchFamily="49" charset="-122"/>
                        </a:rPr>
                        <a:t> </a:t>
                      </a:r>
                      <a:endParaRPr lang="zh-CN" sz="2000" kern="10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a:txBody>
                    <a:bodyPr/>
                    <a:lstStyle/>
                    <a:p>
                      <a:pPr>
                        <a:spcAft>
                          <a:spcPts val="0"/>
                        </a:spcAft>
                      </a:pPr>
                      <a:r>
                        <a:rPr lang="zh-CN" sz="2000" kern="100" dirty="0">
                          <a:effectLst/>
                          <a:latin typeface="隶书" panose="02010509060101010101" pitchFamily="49" charset="-122"/>
                          <a:ea typeface="隶书" panose="02010509060101010101" pitchFamily="49" charset="-122"/>
                        </a:rPr>
                        <a:t>考虑因素</a:t>
                      </a:r>
                      <a:endParaRPr lang="zh-CN" sz="20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a:txBody>
                    <a:bodyPr/>
                    <a:lstStyle/>
                    <a:p>
                      <a:pPr>
                        <a:spcAft>
                          <a:spcPts val="0"/>
                        </a:spcAft>
                      </a:pPr>
                      <a:r>
                        <a:rPr lang="zh-CN" sz="2000" kern="100" dirty="0">
                          <a:effectLst/>
                          <a:latin typeface="隶书" panose="02010509060101010101" pitchFamily="49" charset="-122"/>
                          <a:ea typeface="隶书" panose="02010509060101010101" pitchFamily="49" charset="-122"/>
                        </a:rPr>
                        <a:t>影响</a:t>
                      </a:r>
                      <a:endParaRPr lang="zh-CN" sz="20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4124526074"/>
                  </a:ext>
                </a:extLst>
              </a:tr>
              <a:tr h="320270">
                <a:tc>
                  <a:txBody>
                    <a:bodyPr/>
                    <a:lstStyle/>
                    <a:p>
                      <a:pPr>
                        <a:spcAft>
                          <a:spcPts val="0"/>
                        </a:spcAft>
                        <a:tabLst>
                          <a:tab pos="1172210" algn="l"/>
                        </a:tabLst>
                      </a:pPr>
                      <a:r>
                        <a:rPr lang="zh-CN" sz="2000" kern="100">
                          <a:effectLst/>
                          <a:latin typeface="隶书" panose="02010509060101010101" pitchFamily="49" charset="-122"/>
                          <a:ea typeface="隶书" panose="02010509060101010101" pitchFamily="49" charset="-122"/>
                        </a:rPr>
                        <a:t>第一项</a:t>
                      </a:r>
                      <a:endParaRPr lang="zh-CN" sz="2000" kern="10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a:txBody>
                    <a:bodyPr/>
                    <a:lstStyle/>
                    <a:p>
                      <a:pPr>
                        <a:spcAft>
                          <a:spcPts val="0"/>
                        </a:spcAft>
                      </a:pPr>
                      <a:r>
                        <a:rPr lang="zh-CN" sz="2000" kern="100">
                          <a:effectLst/>
                          <a:latin typeface="隶书" panose="02010509060101010101" pitchFamily="49" charset="-122"/>
                          <a:ea typeface="隶书" panose="02010509060101010101" pitchFamily="49" charset="-122"/>
                        </a:rPr>
                        <a:t>模型尺寸大小</a:t>
                      </a:r>
                      <a:endParaRPr lang="zh-CN" sz="2000" kern="10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a:txBody>
                    <a:bodyPr/>
                    <a:lstStyle/>
                    <a:p>
                      <a:pPr>
                        <a:spcAft>
                          <a:spcPts val="0"/>
                        </a:spcAft>
                      </a:pPr>
                      <a:r>
                        <a:rPr lang="zh-CN" sz="2000" kern="100" dirty="0">
                          <a:effectLst/>
                          <a:latin typeface="隶书" panose="02010509060101010101" pitchFamily="49" charset="-122"/>
                          <a:ea typeface="隶书" panose="02010509060101010101" pitchFamily="49" charset="-122"/>
                        </a:rPr>
                        <a:t>尺寸不符会影响观影效果</a:t>
                      </a:r>
                      <a:endParaRPr lang="zh-CN" sz="20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593956549"/>
                  </a:ext>
                </a:extLst>
              </a:tr>
              <a:tr h="320270">
                <a:tc>
                  <a:txBody>
                    <a:bodyPr/>
                    <a:lstStyle/>
                    <a:p>
                      <a:pPr>
                        <a:spcAft>
                          <a:spcPts val="0"/>
                        </a:spcAft>
                      </a:pPr>
                      <a:r>
                        <a:rPr lang="zh-CN" sz="2000" kern="100">
                          <a:effectLst/>
                          <a:latin typeface="隶书" panose="02010509060101010101" pitchFamily="49" charset="-122"/>
                          <a:ea typeface="隶书" panose="02010509060101010101" pitchFamily="49" charset="-122"/>
                        </a:rPr>
                        <a:t>第二项</a:t>
                      </a:r>
                      <a:endParaRPr lang="zh-CN" sz="2000" kern="10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a:txBody>
                    <a:bodyPr/>
                    <a:lstStyle/>
                    <a:p>
                      <a:pPr>
                        <a:spcAft>
                          <a:spcPts val="0"/>
                        </a:spcAft>
                      </a:pPr>
                      <a:r>
                        <a:rPr lang="zh-CN" sz="2000" kern="100">
                          <a:effectLst/>
                          <a:latin typeface="隶书" panose="02010509060101010101" pitchFamily="49" charset="-122"/>
                          <a:ea typeface="隶书" panose="02010509060101010101" pitchFamily="49" charset="-122"/>
                        </a:rPr>
                        <a:t>投影光照</a:t>
                      </a:r>
                      <a:endParaRPr lang="zh-CN" sz="2000" kern="10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a:txBody>
                    <a:bodyPr/>
                    <a:lstStyle/>
                    <a:p>
                      <a:pPr>
                        <a:spcAft>
                          <a:spcPts val="0"/>
                        </a:spcAft>
                      </a:pPr>
                      <a:r>
                        <a:rPr lang="zh-CN" sz="2000" kern="100" dirty="0">
                          <a:effectLst/>
                          <a:latin typeface="隶书" panose="02010509060101010101" pitchFamily="49" charset="-122"/>
                          <a:ea typeface="隶书" panose="02010509060101010101" pitchFamily="49" charset="-122"/>
                        </a:rPr>
                        <a:t>光照不宜过亮，影响投影效果</a:t>
                      </a:r>
                      <a:endParaRPr lang="zh-CN" sz="20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221313231"/>
                  </a:ext>
                </a:extLst>
              </a:tr>
              <a:tr h="320270">
                <a:tc>
                  <a:txBody>
                    <a:bodyPr/>
                    <a:lstStyle/>
                    <a:p>
                      <a:pPr>
                        <a:spcAft>
                          <a:spcPts val="0"/>
                        </a:spcAft>
                      </a:pPr>
                      <a:r>
                        <a:rPr lang="zh-CN" sz="2000" kern="100">
                          <a:effectLst/>
                          <a:latin typeface="隶书" panose="02010509060101010101" pitchFamily="49" charset="-122"/>
                          <a:ea typeface="隶书" panose="02010509060101010101" pitchFamily="49" charset="-122"/>
                        </a:rPr>
                        <a:t>第三项</a:t>
                      </a:r>
                      <a:endParaRPr lang="zh-CN" sz="2000" kern="10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a:txBody>
                    <a:bodyPr/>
                    <a:lstStyle/>
                    <a:p>
                      <a:pPr>
                        <a:spcAft>
                          <a:spcPts val="0"/>
                        </a:spcAft>
                      </a:pPr>
                      <a:r>
                        <a:rPr lang="en-US" sz="2000" kern="100">
                          <a:effectLst/>
                          <a:latin typeface="隶书" panose="02010509060101010101" pitchFamily="49" charset="-122"/>
                          <a:ea typeface="隶书" panose="02010509060101010101" pitchFamily="49" charset="-122"/>
                        </a:rPr>
                        <a:t> </a:t>
                      </a:r>
                      <a:endParaRPr lang="zh-CN" sz="2000" kern="10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a:txBody>
                    <a:bodyPr/>
                    <a:lstStyle/>
                    <a:p>
                      <a:pPr>
                        <a:spcAft>
                          <a:spcPts val="0"/>
                        </a:spcAft>
                      </a:pPr>
                      <a:r>
                        <a:rPr lang="en-US" sz="2000" kern="100">
                          <a:effectLst/>
                          <a:latin typeface="隶书" panose="02010509060101010101" pitchFamily="49" charset="-122"/>
                          <a:ea typeface="隶书" panose="02010509060101010101" pitchFamily="49" charset="-122"/>
                        </a:rPr>
                        <a:t> </a:t>
                      </a:r>
                      <a:endParaRPr lang="zh-CN" sz="2000" kern="10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483592419"/>
                  </a:ext>
                </a:extLst>
              </a:tr>
              <a:tr h="320270">
                <a:tc>
                  <a:txBody>
                    <a:bodyPr/>
                    <a:lstStyle/>
                    <a:p>
                      <a:pPr>
                        <a:spcAft>
                          <a:spcPts val="0"/>
                        </a:spcAft>
                      </a:pPr>
                      <a:r>
                        <a:rPr lang="zh-CN" sz="2000" kern="100">
                          <a:effectLst/>
                          <a:latin typeface="隶书" panose="02010509060101010101" pitchFamily="49" charset="-122"/>
                          <a:ea typeface="隶书" panose="02010509060101010101" pitchFamily="49" charset="-122"/>
                        </a:rPr>
                        <a:t>第四项</a:t>
                      </a:r>
                      <a:endParaRPr lang="zh-CN" sz="2000" kern="10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a:txBody>
                    <a:bodyPr/>
                    <a:lstStyle/>
                    <a:p>
                      <a:pPr>
                        <a:spcAft>
                          <a:spcPts val="0"/>
                        </a:spcAft>
                      </a:pPr>
                      <a:r>
                        <a:rPr lang="en-US" sz="2000" kern="100" dirty="0">
                          <a:effectLst/>
                          <a:latin typeface="隶书" panose="02010509060101010101" pitchFamily="49" charset="-122"/>
                          <a:ea typeface="隶书" panose="02010509060101010101" pitchFamily="49" charset="-122"/>
                        </a:rPr>
                        <a:t> </a:t>
                      </a:r>
                      <a:endParaRPr lang="zh-CN" sz="20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a:txBody>
                    <a:bodyPr/>
                    <a:lstStyle/>
                    <a:p>
                      <a:pPr>
                        <a:spcAft>
                          <a:spcPts val="0"/>
                        </a:spcAft>
                      </a:pPr>
                      <a:r>
                        <a:rPr lang="en-US" sz="2000" kern="100">
                          <a:effectLst/>
                          <a:latin typeface="隶书" panose="02010509060101010101" pitchFamily="49" charset="-122"/>
                          <a:ea typeface="隶书" panose="02010509060101010101" pitchFamily="49" charset="-122"/>
                        </a:rPr>
                        <a:t> </a:t>
                      </a:r>
                      <a:endParaRPr lang="zh-CN" sz="2000" kern="10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521443744"/>
                  </a:ext>
                </a:extLst>
              </a:tr>
              <a:tr h="320270">
                <a:tc>
                  <a:txBody>
                    <a:bodyPr/>
                    <a:lstStyle/>
                    <a:p>
                      <a:pPr>
                        <a:spcAft>
                          <a:spcPts val="0"/>
                        </a:spcAft>
                      </a:pPr>
                      <a:r>
                        <a:rPr lang="zh-CN" sz="2000" kern="100">
                          <a:effectLst/>
                          <a:latin typeface="隶书" panose="02010509060101010101" pitchFamily="49" charset="-122"/>
                          <a:ea typeface="隶书" panose="02010509060101010101" pitchFamily="49" charset="-122"/>
                        </a:rPr>
                        <a:t>第五项</a:t>
                      </a:r>
                      <a:endParaRPr lang="zh-CN" sz="2000" kern="10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a:txBody>
                    <a:bodyPr/>
                    <a:lstStyle/>
                    <a:p>
                      <a:pPr>
                        <a:spcAft>
                          <a:spcPts val="0"/>
                        </a:spcAft>
                      </a:pPr>
                      <a:r>
                        <a:rPr lang="en-US" sz="2000" kern="100">
                          <a:effectLst/>
                          <a:latin typeface="隶书" panose="02010509060101010101" pitchFamily="49" charset="-122"/>
                          <a:ea typeface="隶书" panose="02010509060101010101" pitchFamily="49" charset="-122"/>
                        </a:rPr>
                        <a:t> </a:t>
                      </a:r>
                      <a:endParaRPr lang="zh-CN" sz="2000" kern="10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a:txBody>
                    <a:bodyPr/>
                    <a:lstStyle/>
                    <a:p>
                      <a:pPr>
                        <a:spcAft>
                          <a:spcPts val="0"/>
                        </a:spcAft>
                      </a:pPr>
                      <a:r>
                        <a:rPr lang="en-US" sz="2000" kern="100">
                          <a:effectLst/>
                          <a:latin typeface="隶书" panose="02010509060101010101" pitchFamily="49" charset="-122"/>
                          <a:ea typeface="隶书" panose="02010509060101010101" pitchFamily="49" charset="-122"/>
                        </a:rPr>
                        <a:t> </a:t>
                      </a:r>
                      <a:endParaRPr lang="zh-CN" sz="2000" kern="10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814442338"/>
                  </a:ext>
                </a:extLst>
              </a:tr>
              <a:tr h="320270">
                <a:tc>
                  <a:txBody>
                    <a:bodyPr/>
                    <a:lstStyle/>
                    <a:p>
                      <a:pPr>
                        <a:spcAft>
                          <a:spcPts val="0"/>
                        </a:spcAft>
                      </a:pPr>
                      <a:r>
                        <a:rPr lang="en-US" sz="2000" kern="100">
                          <a:effectLst/>
                          <a:latin typeface="隶书" panose="02010509060101010101" pitchFamily="49" charset="-122"/>
                          <a:ea typeface="隶书" panose="02010509060101010101" pitchFamily="49" charset="-122"/>
                        </a:rPr>
                        <a:t>…</a:t>
                      </a:r>
                      <a:endParaRPr lang="zh-CN" sz="2000" kern="10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a:txBody>
                    <a:bodyPr/>
                    <a:lstStyle/>
                    <a:p>
                      <a:pPr>
                        <a:spcAft>
                          <a:spcPts val="0"/>
                        </a:spcAft>
                      </a:pPr>
                      <a:r>
                        <a:rPr lang="en-US" sz="2000" kern="100">
                          <a:effectLst/>
                          <a:latin typeface="隶书" panose="02010509060101010101" pitchFamily="49" charset="-122"/>
                          <a:ea typeface="隶书" panose="02010509060101010101" pitchFamily="49" charset="-122"/>
                        </a:rPr>
                        <a:t> </a:t>
                      </a:r>
                      <a:endParaRPr lang="zh-CN" sz="2000" kern="10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a:txBody>
                    <a:bodyPr/>
                    <a:lstStyle/>
                    <a:p>
                      <a:pPr>
                        <a:spcAft>
                          <a:spcPts val="0"/>
                        </a:spcAft>
                      </a:pPr>
                      <a:r>
                        <a:rPr lang="en-US" sz="2000" kern="100" dirty="0">
                          <a:effectLst/>
                          <a:latin typeface="隶书" panose="02010509060101010101" pitchFamily="49" charset="-122"/>
                          <a:ea typeface="隶书" panose="02010509060101010101" pitchFamily="49" charset="-122"/>
                        </a:rPr>
                        <a:t> </a:t>
                      </a:r>
                      <a:endParaRPr lang="zh-CN" sz="20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3932445898"/>
                  </a:ext>
                </a:extLst>
              </a:tr>
            </a:tbl>
          </a:graphicData>
        </a:graphic>
      </p:graphicFrame>
    </p:spTree>
    <p:extLst>
      <p:ext uri="{BB962C8B-B14F-4D97-AF65-F5344CB8AC3E}">
        <p14:creationId xmlns:p14="http://schemas.microsoft.com/office/powerpoint/2010/main" val="2313878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105578"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Design</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设计</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25" name="1 Título">
            <a:extLst>
              <a:ext uri="{FF2B5EF4-FFF2-40B4-BE49-F238E27FC236}">
                <a16:creationId xmlns:a16="http://schemas.microsoft.com/office/drawing/2014/main" id="{07C638DB-9000-4AB6-BD90-CE956A5CD943}"/>
              </a:ext>
            </a:extLst>
          </p:cNvPr>
          <p:cNvSpPr txBox="1">
            <a:spLocks noChangeArrowheads="1"/>
          </p:cNvSpPr>
          <p:nvPr/>
        </p:nvSpPr>
        <p:spPr bwMode="auto">
          <a:xfrm>
            <a:off x="6660000" y="234000"/>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lvl="0" algn="r" eaLnBrk="1" hangingPunct="1">
              <a:defRPr/>
            </a:pPr>
            <a:r>
              <a:rPr lang="en-US" altLang="zh-CN" sz="1600" b="1" dirty="0">
                <a:solidFill>
                  <a:schemeClr val="bg2">
                    <a:lumMod val="50000"/>
                  </a:schemeClr>
                </a:solidFill>
                <a:ea typeface="微软雅黑" panose="020B0503020204020204" pitchFamily="34" charset="-122"/>
                <a:cs typeface="Arial" panose="020B0604020202020204" pitchFamily="34" charset="0"/>
              </a:rPr>
              <a:t>Design and manufacture</a:t>
            </a:r>
            <a:endParaRPr lang="zh-CN" altLang="en-US" sz="1600" b="1" dirty="0">
              <a:solidFill>
                <a:schemeClr val="bg2">
                  <a:lumMod val="50000"/>
                </a:schemeClr>
              </a:solidFill>
              <a:ea typeface="微软雅黑" panose="020B0503020204020204" pitchFamily="34" charset="-122"/>
              <a:cs typeface="Arial" panose="020B0604020202020204" pitchFamily="34" charset="0"/>
            </a:endParaRPr>
          </a:p>
        </p:txBody>
      </p:sp>
      <p:grpSp>
        <p:nvGrpSpPr>
          <p:cNvPr id="23" name="组合 22">
            <a:extLst>
              <a:ext uri="{FF2B5EF4-FFF2-40B4-BE49-F238E27FC236}">
                <a16:creationId xmlns:a16="http://schemas.microsoft.com/office/drawing/2014/main" id="{5A2223F3-4E72-4FB2-8529-4D8A7DD327F0}"/>
              </a:ext>
            </a:extLst>
          </p:cNvPr>
          <p:cNvGrpSpPr/>
          <p:nvPr/>
        </p:nvGrpSpPr>
        <p:grpSpPr>
          <a:xfrm>
            <a:off x="774310" y="2462828"/>
            <a:ext cx="7385830" cy="2514600"/>
            <a:chOff x="1353968" y="1533524"/>
            <a:chExt cx="7385830" cy="2514600"/>
          </a:xfrm>
        </p:grpSpPr>
        <p:grpSp>
          <p:nvGrpSpPr>
            <p:cNvPr id="27" name="组合 26">
              <a:extLst>
                <a:ext uri="{FF2B5EF4-FFF2-40B4-BE49-F238E27FC236}">
                  <a16:creationId xmlns:a16="http://schemas.microsoft.com/office/drawing/2014/main" id="{6AA8382D-BCE3-40FF-B20D-DD6939AB8256}"/>
                </a:ext>
              </a:extLst>
            </p:cNvPr>
            <p:cNvGrpSpPr/>
            <p:nvPr/>
          </p:nvGrpSpPr>
          <p:grpSpPr>
            <a:xfrm>
              <a:off x="1353968" y="1548811"/>
              <a:ext cx="3292867" cy="2499313"/>
              <a:chOff x="2544594" y="638175"/>
              <a:chExt cx="4156987" cy="3798332"/>
            </a:xfrm>
          </p:grpSpPr>
          <p:sp>
            <p:nvSpPr>
              <p:cNvPr id="30" name="等腰三角形 29">
                <a:extLst>
                  <a:ext uri="{FF2B5EF4-FFF2-40B4-BE49-F238E27FC236}">
                    <a16:creationId xmlns:a16="http://schemas.microsoft.com/office/drawing/2014/main" id="{399240CE-E7F5-4D15-B0CE-053DBDF65055}"/>
                  </a:ext>
                </a:extLst>
              </p:cNvPr>
              <p:cNvSpPr/>
              <p:nvPr/>
            </p:nvSpPr>
            <p:spPr>
              <a:xfrm>
                <a:off x="2857500" y="1085850"/>
                <a:ext cx="3419475" cy="296227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AB737A79-3B01-46E0-A7AA-4E021B35D791}"/>
                  </a:ext>
                </a:extLst>
              </p:cNvPr>
              <p:cNvSpPr txBox="1"/>
              <p:nvPr/>
            </p:nvSpPr>
            <p:spPr>
              <a:xfrm>
                <a:off x="4401166" y="638175"/>
                <a:ext cx="35779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6EE6EC0C-B3D9-4E0B-B78B-4423611FF25F}"/>
                  </a:ext>
                </a:extLst>
              </p:cNvPr>
              <p:cNvSpPr txBox="1"/>
              <p:nvPr/>
            </p:nvSpPr>
            <p:spPr>
              <a:xfrm>
                <a:off x="2544594" y="4048125"/>
                <a:ext cx="34176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B</a:t>
                </a:r>
                <a:endParaRPr lang="zh-CN" altLang="en-US"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8D17DC58-5611-40B6-B72A-656CDD753917}"/>
                  </a:ext>
                </a:extLst>
              </p:cNvPr>
              <p:cNvSpPr txBox="1"/>
              <p:nvPr/>
            </p:nvSpPr>
            <p:spPr>
              <a:xfrm>
                <a:off x="6361423" y="4067175"/>
                <a:ext cx="34015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C</a:t>
                </a:r>
                <a:endParaRPr lang="zh-CN" altLang="en-US" dirty="0">
                  <a:latin typeface="微软雅黑" panose="020B0503020204020204" pitchFamily="34" charset="-122"/>
                  <a:ea typeface="微软雅黑" panose="020B0503020204020204" pitchFamily="34" charset="-122"/>
                </a:endParaRPr>
              </a:p>
            </p:txBody>
          </p:sp>
          <p:cxnSp>
            <p:nvCxnSpPr>
              <p:cNvPr id="34" name="直接连接符 33">
                <a:extLst>
                  <a:ext uri="{FF2B5EF4-FFF2-40B4-BE49-F238E27FC236}">
                    <a16:creationId xmlns:a16="http://schemas.microsoft.com/office/drawing/2014/main" id="{7221C32F-976D-4607-AD21-2D65DF337C57}"/>
                  </a:ext>
                </a:extLst>
              </p:cNvPr>
              <p:cNvCxnSpPr>
                <a:cxnSpLocks/>
                <a:stCxn id="30" idx="0"/>
                <a:endCxn id="30" idx="3"/>
              </p:cNvCxnSpPr>
              <p:nvPr/>
            </p:nvCxnSpPr>
            <p:spPr>
              <a:xfrm>
                <a:off x="4567238" y="1085850"/>
                <a:ext cx="0" cy="29622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1DE9297E-C85E-4525-B85E-86689998DC35}"/>
                  </a:ext>
                </a:extLst>
              </p:cNvPr>
              <p:cNvSpPr txBox="1"/>
              <p:nvPr/>
            </p:nvSpPr>
            <p:spPr>
              <a:xfrm>
                <a:off x="4471988" y="4048125"/>
                <a:ext cx="36740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D</a:t>
                </a:r>
                <a:endParaRPr lang="zh-CN" altLang="en-US" dirty="0">
                  <a:latin typeface="微软雅黑" panose="020B0503020204020204" pitchFamily="34" charset="-122"/>
                  <a:ea typeface="微软雅黑" panose="020B0503020204020204" pitchFamily="34" charset="-122"/>
                </a:endParaRPr>
              </a:p>
            </p:txBody>
          </p:sp>
        </p:grpSp>
        <p:pic>
          <p:nvPicPr>
            <p:cNvPr id="28" name="图片 27" descr="图片包含 户外, 天空, 地面, 自然&#10;&#10;已生成极高可信度的说明">
              <a:extLst>
                <a:ext uri="{FF2B5EF4-FFF2-40B4-BE49-F238E27FC236}">
                  <a16:creationId xmlns:a16="http://schemas.microsoft.com/office/drawing/2014/main" id="{66090868-37C2-4E36-82F3-2AE4D0D55E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46931" y="1533524"/>
              <a:ext cx="3292867" cy="2499313"/>
            </a:xfrm>
            <a:prstGeom prst="rect">
              <a:avLst/>
            </a:prstGeom>
          </p:spPr>
        </p:pic>
      </p:grpSp>
      <p:sp>
        <p:nvSpPr>
          <p:cNvPr id="15" name="矩形 14">
            <a:extLst>
              <a:ext uri="{FF2B5EF4-FFF2-40B4-BE49-F238E27FC236}">
                <a16:creationId xmlns:a16="http://schemas.microsoft.com/office/drawing/2014/main" id="{6EBE14F3-83CE-49FA-92BB-E11F09F110A0}"/>
              </a:ext>
            </a:extLst>
          </p:cNvPr>
          <p:cNvSpPr/>
          <p:nvPr/>
        </p:nvSpPr>
        <p:spPr>
          <a:xfrm>
            <a:off x="196986" y="1146314"/>
            <a:ext cx="8437727" cy="830997"/>
          </a:xfrm>
          <a:prstGeom prst="rect">
            <a:avLst/>
          </a:prstGeom>
        </p:spPr>
        <p:txBody>
          <a:bodyPr wrap="square">
            <a:spAutoFit/>
          </a:bodyPr>
          <a:lstStyle/>
          <a:p>
            <a:pPr marL="228600">
              <a:spcAft>
                <a:spcPts val="0"/>
              </a:spcAft>
            </a:pPr>
            <a:r>
              <a:rPr lang="zh-CN" altLang="zh-CN" sz="2400" dirty="0">
                <a:latin typeface="楷体" panose="02010609060101010101" pitchFamily="49" charset="-122"/>
                <a:ea typeface="楷体" panose="02010609060101010101" pitchFamily="49" charset="-122"/>
                <a:cs typeface="Times New Roman" panose="02020603050405020304" pitchFamily="18" charset="0"/>
              </a:rPr>
              <a:t>金字塔形四棱锥</a:t>
            </a:r>
            <a:r>
              <a:rPr lang="zh-CN" altLang="zh-CN" sz="2400" dirty="0">
                <a:latin typeface="楷体" panose="02010609060101010101" pitchFamily="49" charset="-122"/>
                <a:ea typeface="楷体" panose="02010609060101010101" pitchFamily="49" charset="-122"/>
                <a:cs typeface="宋体" panose="02010600030101010101" pitchFamily="2" charset="-122"/>
              </a:rPr>
              <a:t>是由四个等腰三角形组成的。每个等腰三角形的顶角是</a:t>
            </a:r>
            <a:r>
              <a:rPr lang="en-US" altLang="zh-CN" sz="2400" dirty="0">
                <a:latin typeface="楷体" panose="02010609060101010101" pitchFamily="49" charset="-122"/>
                <a:ea typeface="楷体" panose="02010609060101010101" pitchFamily="49" charset="-122"/>
                <a:cs typeface="宋体" panose="02010600030101010101" pitchFamily="2" charset="-122"/>
              </a:rPr>
              <a:t>70.5</a:t>
            </a:r>
            <a:r>
              <a:rPr lang="zh-CN" altLang="zh-CN" dirty="0">
                <a:latin typeface="等线" panose="02010600030101010101" pitchFamily="2" charset="-122"/>
                <a:ea typeface="楷体" panose="02010609060101010101" pitchFamily="49" charset="-122"/>
                <a:cs typeface="宋体" panose="02010600030101010101" pitchFamily="2" charset="-122"/>
              </a:rPr>
              <a:t>度。</a:t>
            </a:r>
            <a:endParaRPr lang="zh-CN" altLang="zh-CN" sz="16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08890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105578"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Design</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设计</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25" name="1 Título">
            <a:extLst>
              <a:ext uri="{FF2B5EF4-FFF2-40B4-BE49-F238E27FC236}">
                <a16:creationId xmlns:a16="http://schemas.microsoft.com/office/drawing/2014/main" id="{07C638DB-9000-4AB6-BD90-CE956A5CD943}"/>
              </a:ext>
            </a:extLst>
          </p:cNvPr>
          <p:cNvSpPr txBox="1">
            <a:spLocks noChangeArrowheads="1"/>
          </p:cNvSpPr>
          <p:nvPr/>
        </p:nvSpPr>
        <p:spPr bwMode="auto">
          <a:xfrm>
            <a:off x="6660000" y="234000"/>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lvl="0" algn="r" eaLnBrk="1" hangingPunct="1">
              <a:defRPr/>
            </a:pPr>
            <a:r>
              <a:rPr lang="en-US" altLang="zh-CN" sz="1600" b="1" dirty="0">
                <a:solidFill>
                  <a:schemeClr val="bg2">
                    <a:lumMod val="50000"/>
                  </a:schemeClr>
                </a:solidFill>
                <a:ea typeface="微软雅黑" panose="020B0503020204020204" pitchFamily="34" charset="-122"/>
                <a:cs typeface="Arial" panose="020B0604020202020204" pitchFamily="34" charset="0"/>
              </a:rPr>
              <a:t>Design and manufacture</a:t>
            </a:r>
            <a:endParaRPr lang="zh-CN" altLang="en-US" sz="1600" b="1" dirty="0">
              <a:solidFill>
                <a:schemeClr val="bg2">
                  <a:lumMod val="50000"/>
                </a:schemeClr>
              </a:solidFill>
              <a:ea typeface="微软雅黑" panose="020B0503020204020204" pitchFamily="34" charset="-122"/>
              <a:cs typeface="Arial" panose="020B0604020202020204" pitchFamily="34" charset="0"/>
            </a:endParaRPr>
          </a:p>
        </p:txBody>
      </p:sp>
      <p:sp>
        <p:nvSpPr>
          <p:cNvPr id="15" name="矩形 14">
            <a:extLst>
              <a:ext uri="{FF2B5EF4-FFF2-40B4-BE49-F238E27FC236}">
                <a16:creationId xmlns:a16="http://schemas.microsoft.com/office/drawing/2014/main" id="{6EBE14F3-83CE-49FA-92BB-E11F09F110A0}"/>
              </a:ext>
            </a:extLst>
          </p:cNvPr>
          <p:cNvSpPr/>
          <p:nvPr/>
        </p:nvSpPr>
        <p:spPr>
          <a:xfrm>
            <a:off x="196986" y="1146314"/>
            <a:ext cx="8437727" cy="830997"/>
          </a:xfrm>
          <a:prstGeom prst="rect">
            <a:avLst/>
          </a:prstGeom>
        </p:spPr>
        <p:txBody>
          <a:bodyPr wrap="square">
            <a:spAutoFit/>
          </a:bodyPr>
          <a:lstStyle/>
          <a:p>
            <a:pPr marL="571500" indent="-342900">
              <a:spcAft>
                <a:spcPts val="0"/>
              </a:spcAft>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cs typeface="Times New Roman" panose="02020603050405020304" pitchFamily="18" charset="0"/>
              </a:rPr>
              <a:t>投影源采用智能手机或者平板即可；</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marL="571500" indent="-342900">
              <a:spcAft>
                <a:spcPts val="0"/>
              </a:spcAft>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cs typeface="Times New Roman" panose="02020603050405020304" pitchFamily="18" charset="0"/>
              </a:rPr>
              <a:t>金字塔四棱锥大小与投影源设备尺寸有一定数学关系。</a:t>
            </a:r>
            <a:endParaRPr lang="zh-CN" altLang="zh-CN" sz="1600" dirty="0">
              <a:latin typeface="等线" panose="02010600030101010101" pitchFamily="2" charset="-122"/>
              <a:cs typeface="Times New Roman" panose="02020603050405020304" pitchFamily="18" charset="0"/>
            </a:endParaRPr>
          </a:p>
        </p:txBody>
      </p:sp>
      <p:pic>
        <p:nvPicPr>
          <p:cNvPr id="4" name="图片 3" descr="图片包含 电子产品&#10;&#10;已生成极高可信度的说明">
            <a:extLst>
              <a:ext uri="{FF2B5EF4-FFF2-40B4-BE49-F238E27FC236}">
                <a16:creationId xmlns:a16="http://schemas.microsoft.com/office/drawing/2014/main" id="{F5A351D9-2BDA-4EEE-840A-C0F0BC170C8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6000" y="2123909"/>
            <a:ext cx="3859214" cy="3637344"/>
          </a:xfrm>
          <a:prstGeom prst="rect">
            <a:avLst/>
          </a:prstGeom>
        </p:spPr>
      </p:pic>
      <p:sp>
        <p:nvSpPr>
          <p:cNvPr id="5" name="矩形 4">
            <a:extLst>
              <a:ext uri="{FF2B5EF4-FFF2-40B4-BE49-F238E27FC236}">
                <a16:creationId xmlns:a16="http://schemas.microsoft.com/office/drawing/2014/main" id="{C52D9730-A762-48C0-BD3C-82DBE01CA7CB}"/>
              </a:ext>
            </a:extLst>
          </p:cNvPr>
          <p:cNvSpPr/>
          <p:nvPr/>
        </p:nvSpPr>
        <p:spPr>
          <a:xfrm>
            <a:off x="3634451" y="3209923"/>
            <a:ext cx="5062981" cy="830997"/>
          </a:xfrm>
          <a:prstGeom prst="rect">
            <a:avLst/>
          </a:prstGeom>
        </p:spPr>
        <p:txBody>
          <a:bodyPr wrap="square">
            <a:spAutoFit/>
          </a:bodyPr>
          <a:lstStyle/>
          <a:p>
            <a:r>
              <a:rPr lang="zh-CN" altLang="zh-CN" sz="2400" dirty="0">
                <a:solidFill>
                  <a:srgbClr val="FF0000"/>
                </a:solidFill>
                <a:latin typeface="隶书" panose="02010509060101010101" pitchFamily="49" charset="-122"/>
                <a:ea typeface="隶书" panose="02010509060101010101" pitchFamily="49" charset="-122"/>
                <a:cs typeface="Times New Roman" panose="02020603050405020304" pitchFamily="18" charset="0"/>
              </a:rPr>
              <a:t>若投影源</a:t>
            </a:r>
            <a:r>
              <a:rPr lang="zh-CN" altLang="en-US" sz="2400" dirty="0">
                <a:solidFill>
                  <a:srgbClr val="FF0000"/>
                </a:solidFill>
                <a:latin typeface="隶书" panose="02010509060101010101" pitchFamily="49" charset="-122"/>
                <a:ea typeface="隶书" panose="02010509060101010101" pitchFamily="49" charset="-122"/>
                <a:cs typeface="Times New Roman" panose="02020603050405020304" pitchFamily="18" charset="0"/>
              </a:rPr>
              <a:t>设备</a:t>
            </a:r>
            <a:r>
              <a:rPr lang="zh-CN" altLang="zh-CN" sz="2400" dirty="0">
                <a:solidFill>
                  <a:srgbClr val="FF0000"/>
                </a:solidFill>
                <a:latin typeface="隶书" panose="02010509060101010101" pitchFamily="49" charset="-122"/>
                <a:ea typeface="隶书" panose="02010509060101010101" pitchFamily="49" charset="-122"/>
                <a:cs typeface="Times New Roman" panose="02020603050405020304" pitchFamily="18" charset="0"/>
              </a:rPr>
              <a:t>的宽为</a:t>
            </a:r>
            <a:r>
              <a:rPr lang="en-US" altLang="zh-CN" sz="2400" dirty="0">
                <a:solidFill>
                  <a:srgbClr val="FF0000"/>
                </a:solidFill>
                <a:latin typeface="隶书" panose="02010509060101010101" pitchFamily="49" charset="-122"/>
                <a:ea typeface="隶书" panose="02010509060101010101" pitchFamily="49" charset="-122"/>
                <a:cs typeface="Times New Roman" panose="02020603050405020304" pitchFamily="18" charset="0"/>
              </a:rPr>
              <a:t>8cm</a:t>
            </a:r>
            <a:r>
              <a:rPr lang="zh-CN" altLang="zh-CN" sz="2400" dirty="0">
                <a:solidFill>
                  <a:srgbClr val="FF0000"/>
                </a:solidFill>
                <a:latin typeface="隶书" panose="02010509060101010101" pitchFamily="49" charset="-122"/>
                <a:ea typeface="隶书" panose="02010509060101010101" pitchFamily="49" charset="-122"/>
                <a:cs typeface="Times New Roman" panose="02020603050405020304" pitchFamily="18" charset="0"/>
              </a:rPr>
              <a:t>，</a:t>
            </a:r>
            <a:r>
              <a:rPr lang="zh-CN" altLang="en-US" sz="2400" dirty="0">
                <a:solidFill>
                  <a:srgbClr val="FF0000"/>
                </a:solidFill>
                <a:latin typeface="隶书" panose="02010509060101010101" pitchFamily="49" charset="-122"/>
                <a:ea typeface="隶书" panose="02010509060101010101" pitchFamily="49" charset="-122"/>
                <a:cs typeface="Times New Roman" panose="02020603050405020304" pitchFamily="18" charset="0"/>
              </a:rPr>
              <a:t>即需要制作的等腰三角形底边为</a:t>
            </a:r>
            <a:r>
              <a:rPr lang="en-US" altLang="zh-CN" sz="2400" dirty="0">
                <a:solidFill>
                  <a:srgbClr val="FF0000"/>
                </a:solidFill>
                <a:latin typeface="隶书" panose="02010509060101010101" pitchFamily="49" charset="-122"/>
                <a:ea typeface="隶书" panose="02010509060101010101" pitchFamily="49" charset="-122"/>
                <a:cs typeface="Times New Roman" panose="02020603050405020304" pitchFamily="18" charset="0"/>
              </a:rPr>
              <a:t>8cm</a:t>
            </a:r>
            <a:endParaRPr lang="zh-CN" altLang="en-US" sz="2400" dirty="0">
              <a:solidFill>
                <a:srgbClr val="FF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3648338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19</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59</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6">
            <a:extLst>
              <a:ext uri="{FF2B5EF4-FFF2-40B4-BE49-F238E27FC236}">
                <a16:creationId xmlns:a16="http://schemas.microsoft.com/office/drawing/2014/main" id="{6ED1FB00-DE91-44BC-BB05-ACC085FA3E61}"/>
              </a:ext>
            </a:extLst>
          </p:cNvPr>
          <p:cNvSpPr>
            <a:spLocks noChangeArrowheads="1"/>
          </p:cNvSpPr>
          <p:nvPr/>
        </p:nvSpPr>
        <p:spPr bwMode="auto">
          <a:xfrm>
            <a:off x="7261985" y="6135500"/>
            <a:ext cx="2566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教研中心</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21" name="TextBox 13">
            <a:extLst>
              <a:ext uri="{FF2B5EF4-FFF2-40B4-BE49-F238E27FC236}">
                <a16:creationId xmlns:a16="http://schemas.microsoft.com/office/drawing/2014/main" id="{4715257C-056B-479F-903B-1C30D04EEF1C}"/>
              </a:ext>
            </a:extLst>
          </p:cNvPr>
          <p:cNvSpPr txBox="1"/>
          <p:nvPr/>
        </p:nvSpPr>
        <p:spPr>
          <a:xfrm>
            <a:off x="7274385" y="6279516"/>
            <a:ext cx="2482191" cy="369332"/>
          </a:xfrm>
          <a:prstGeom prst="rect">
            <a:avLst/>
          </a:prstGeom>
          <a:noFill/>
        </p:spPr>
        <p:txBody>
          <a:bodyPr wrap="square" rtlCol="0">
            <a:spAutoFit/>
          </a:bodyPr>
          <a:lstStyle/>
          <a:p>
            <a:r>
              <a:rPr lang="en-US" altLang="zh-CN" sz="900" spc="40" dirty="0">
                <a:solidFill>
                  <a:schemeClr val="bg1"/>
                </a:solidFill>
              </a:rPr>
              <a:t>Copyright @ </a:t>
            </a:r>
            <a:r>
              <a:rPr lang="en-US" altLang="zh-CN" sz="900" spc="40" dirty="0" err="1">
                <a:solidFill>
                  <a:schemeClr val="bg1"/>
                </a:solidFill>
              </a:rPr>
              <a:t>Tefo</a:t>
            </a:r>
            <a:r>
              <a:rPr lang="en-US" altLang="zh-CN" sz="900" spc="40" dirty="0">
                <a:solidFill>
                  <a:schemeClr val="bg1"/>
                </a:solidFill>
              </a:rPr>
              <a:t> STEAM </a:t>
            </a:r>
          </a:p>
          <a:p>
            <a:r>
              <a:rPr lang="en-US" altLang="zh-CN" sz="900" dirty="0">
                <a:solidFill>
                  <a:schemeClr val="bg1"/>
                </a:solidFill>
              </a:rPr>
              <a:t>Research Center </a:t>
            </a:r>
            <a:endParaRPr lang="zh-CN" altLang="en-US" sz="900" dirty="0">
              <a:solidFill>
                <a:schemeClr val="bg1"/>
              </a:solidFill>
            </a:endParaRPr>
          </a:p>
        </p:txBody>
      </p:sp>
      <p:pic>
        <p:nvPicPr>
          <p:cNvPr id="19" name="图片 18">
            <a:extLst>
              <a:ext uri="{FF2B5EF4-FFF2-40B4-BE49-F238E27FC236}">
                <a16:creationId xmlns:a16="http://schemas.microsoft.com/office/drawing/2014/main" id="{726F80BB-0CE8-4C62-B02B-A488218BD0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2" name="1 Título">
            <a:extLst>
              <a:ext uri="{FF2B5EF4-FFF2-40B4-BE49-F238E27FC236}">
                <a16:creationId xmlns:a16="http://schemas.microsoft.com/office/drawing/2014/main" id="{B3838172-EEC8-44C0-8362-04F83DBBE9E7}"/>
              </a:ext>
            </a:extLst>
          </p:cNvPr>
          <p:cNvSpPr txBox="1">
            <a:spLocks noChangeArrowheads="1"/>
          </p:cNvSpPr>
          <p:nvPr/>
        </p:nvSpPr>
        <p:spPr bwMode="auto">
          <a:xfrm>
            <a:off x="396000" y="-21600"/>
            <a:ext cx="5707553" cy="761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材料券</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4" name="文本框 23">
            <a:extLst>
              <a:ext uri="{FF2B5EF4-FFF2-40B4-BE49-F238E27FC236}">
                <a16:creationId xmlns:a16="http://schemas.microsoft.com/office/drawing/2014/main" id="{EFCFD32A-8F9C-4F37-93B8-D94D32A7AF66}"/>
              </a:ext>
            </a:extLst>
          </p:cNvPr>
          <p:cNvSpPr txBox="1"/>
          <p:nvPr/>
        </p:nvSpPr>
        <p:spPr>
          <a:xfrm>
            <a:off x="396000" y="446400"/>
            <a:ext cx="7930246"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Materials cash </a:t>
            </a:r>
            <a:r>
              <a:rPr lang="en-US" altLang="zh-CN" sz="2800" b="1" dirty="0">
                <a:solidFill>
                  <a:srgbClr val="00B0F0"/>
                </a:solidFill>
                <a:latin typeface="Arial" panose="020B0604020202020204" pitchFamily="34" charset="0"/>
              </a:rPr>
              <a:t>coupon</a:t>
            </a:r>
            <a:endParaRPr lang="zh-CN" altLang="zh-CN" sz="2800" b="1" dirty="0">
              <a:solidFill>
                <a:srgbClr val="00B0F0"/>
              </a:solidFill>
              <a:latin typeface="Arial" panose="020B0604020202020204" pitchFamily="34" charset="0"/>
            </a:endParaRPr>
          </a:p>
        </p:txBody>
      </p:sp>
      <p:pic>
        <p:nvPicPr>
          <p:cNvPr id="3" name="图片 2">
            <a:extLst>
              <a:ext uri="{FF2B5EF4-FFF2-40B4-BE49-F238E27FC236}">
                <a16:creationId xmlns:a16="http://schemas.microsoft.com/office/drawing/2014/main" id="{C1F5ED90-A8F8-4ACA-89A2-98C53052FCEF}"/>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489433" y="1369299"/>
            <a:ext cx="5629744" cy="2074776"/>
          </a:xfrm>
          <a:prstGeom prst="rect">
            <a:avLst/>
          </a:prstGeom>
        </p:spPr>
      </p:pic>
      <p:pic>
        <p:nvPicPr>
          <p:cNvPr id="5" name="图片 4">
            <a:extLst>
              <a:ext uri="{FF2B5EF4-FFF2-40B4-BE49-F238E27FC236}">
                <a16:creationId xmlns:a16="http://schemas.microsoft.com/office/drawing/2014/main" id="{6C5849D4-8782-4EAA-809C-C9E854545552}"/>
              </a:ext>
            </a:extLst>
          </p:cNvPr>
          <p:cNvPicPr>
            <a:picLocks noChangeAspect="1"/>
          </p:cNvPicPr>
          <p:nvPr/>
        </p:nvPicPr>
        <p:blipFill>
          <a:blip r:embed="rId10">
            <a:extLst>
              <a:ext uri="{BEBA8EAE-BF5A-486C-A8C5-ECC9F3942E4B}">
                <a14:imgProps xmlns:a14="http://schemas.microsoft.com/office/drawing/2010/main">
                  <a14:imgLayer r:embed="rId11">
                    <a14:imgEffect>
                      <a14:saturation sat="66000"/>
                    </a14:imgEffect>
                  </a14:imgLayer>
                </a14:imgProps>
              </a:ext>
              <a:ext uri="{28A0092B-C50C-407E-A947-70E740481C1C}">
                <a14:useLocalDpi xmlns:a14="http://schemas.microsoft.com/office/drawing/2010/main" val="0"/>
              </a:ext>
            </a:extLst>
          </a:blip>
          <a:stretch>
            <a:fillRect/>
          </a:stretch>
        </p:blipFill>
        <p:spPr>
          <a:xfrm>
            <a:off x="2489433" y="3664651"/>
            <a:ext cx="5630284" cy="2074975"/>
          </a:xfrm>
          <a:prstGeom prst="rect">
            <a:avLst/>
          </a:prstGeom>
        </p:spPr>
      </p:pic>
      <p:sp>
        <p:nvSpPr>
          <p:cNvPr id="48" name="矩形 47">
            <a:extLst>
              <a:ext uri="{FF2B5EF4-FFF2-40B4-BE49-F238E27FC236}">
                <a16:creationId xmlns:a16="http://schemas.microsoft.com/office/drawing/2014/main" id="{C11C1AB6-302F-4E35-BA59-165427D592F1}"/>
              </a:ext>
            </a:extLst>
          </p:cNvPr>
          <p:cNvSpPr/>
          <p:nvPr/>
        </p:nvSpPr>
        <p:spPr>
          <a:xfrm>
            <a:off x="383762" y="3103052"/>
            <a:ext cx="1569661" cy="646331"/>
          </a:xfrm>
          <a:prstGeom prst="rect">
            <a:avLst/>
          </a:prstGeom>
          <a:noFill/>
        </p:spPr>
        <p:txBody>
          <a:bodyPr wrap="none" lIns="91440" tIns="45720" rIns="91440" bIns="45720">
            <a:spAutoFit/>
          </a:bodyPr>
          <a:lstStyle/>
          <a:p>
            <a:pPr algn="ctr"/>
            <a:r>
              <a:rPr lang="zh-CN" alt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highlight>
                  <a:srgbClr val="00FF00"/>
                </a:highlight>
              </a:rPr>
              <a:t>材料券</a:t>
            </a:r>
            <a:endParaRPr lang="zh-CN" altLang="en-US" sz="3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highlight>
                <a:srgbClr val="00FF00"/>
              </a:highlight>
            </a:endParaRPr>
          </a:p>
        </p:txBody>
      </p:sp>
      <p:sp>
        <p:nvSpPr>
          <p:cNvPr id="23" name="文本框 22">
            <a:extLst>
              <a:ext uri="{FF2B5EF4-FFF2-40B4-BE49-F238E27FC236}">
                <a16:creationId xmlns:a16="http://schemas.microsoft.com/office/drawing/2014/main" id="{49E9E3C3-C0C2-452E-A5EF-FA37934CA42F}"/>
              </a:ext>
            </a:extLst>
          </p:cNvPr>
          <p:cNvSpPr txBox="1"/>
          <p:nvPr/>
        </p:nvSpPr>
        <p:spPr>
          <a:xfrm>
            <a:off x="189886" y="4126960"/>
            <a:ext cx="2344841" cy="707886"/>
          </a:xfrm>
          <a:prstGeom prst="rect">
            <a:avLst/>
          </a:prstGeom>
          <a:noFill/>
        </p:spPr>
        <p:txBody>
          <a:bodyPr wrap="square" rtlCol="0">
            <a:spAutoFit/>
          </a:bodyPr>
          <a:lstStyle/>
          <a:p>
            <a:r>
              <a:rPr lang="zh-CN" altLang="en-US" sz="4000" b="1" dirty="0">
                <a:solidFill>
                  <a:srgbClr val="CC3300"/>
                </a:solidFill>
                <a:latin typeface="楷体" panose="02010609060101010101" pitchFamily="49" charset="-122"/>
                <a:ea typeface="楷体" panose="02010609060101010101" pitchFamily="49" charset="-122"/>
              </a:rPr>
              <a:t>每组</a:t>
            </a:r>
            <a:r>
              <a:rPr lang="en-US" altLang="zh-CN" sz="4000" b="1" dirty="0">
                <a:solidFill>
                  <a:srgbClr val="CC3300"/>
                </a:solidFill>
                <a:latin typeface="楷体" panose="02010609060101010101" pitchFamily="49" charset="-122"/>
                <a:ea typeface="楷体" panose="02010609060101010101" pitchFamily="49" charset="-122"/>
              </a:rPr>
              <a:t>20</a:t>
            </a:r>
            <a:r>
              <a:rPr lang="zh-CN" altLang="en-US" sz="4000" b="1" dirty="0">
                <a:solidFill>
                  <a:srgbClr val="CC3300"/>
                </a:solidFill>
                <a:latin typeface="楷体" panose="02010609060101010101" pitchFamily="49" charset="-122"/>
                <a:ea typeface="楷体" panose="02010609060101010101" pitchFamily="49" charset="-122"/>
              </a:rPr>
              <a:t>￥</a:t>
            </a:r>
          </a:p>
        </p:txBody>
      </p:sp>
      <p:sp>
        <p:nvSpPr>
          <p:cNvPr id="26" name="1 Título">
            <a:extLst>
              <a:ext uri="{FF2B5EF4-FFF2-40B4-BE49-F238E27FC236}">
                <a16:creationId xmlns:a16="http://schemas.microsoft.com/office/drawing/2014/main" id="{C3B2D9E5-35E9-4243-BC6C-646A28DDAACE}"/>
              </a:ext>
            </a:extLst>
          </p:cNvPr>
          <p:cNvSpPr txBox="1">
            <a:spLocks noChangeArrowheads="1"/>
          </p:cNvSpPr>
          <p:nvPr/>
        </p:nvSpPr>
        <p:spPr bwMode="auto">
          <a:xfrm>
            <a:off x="6660000" y="234000"/>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lvl="0" algn="r" eaLnBrk="1" hangingPunct="1">
              <a:defRPr/>
            </a:pPr>
            <a:r>
              <a:rPr lang="en-US" altLang="zh-CN" sz="1600" b="1" dirty="0">
                <a:solidFill>
                  <a:schemeClr val="bg2">
                    <a:lumMod val="50000"/>
                  </a:schemeClr>
                </a:solidFill>
                <a:ea typeface="微软雅黑" panose="020B0503020204020204" pitchFamily="34" charset="-122"/>
                <a:cs typeface="Arial" panose="020B0604020202020204" pitchFamily="34" charset="0"/>
              </a:rPr>
              <a:t>Design and manufacture</a:t>
            </a:r>
            <a:endParaRPr lang="zh-CN" altLang="en-US" sz="1600" b="1" dirty="0">
              <a:solidFill>
                <a:schemeClr val="bg2">
                  <a:lumMod val="50000"/>
                </a:schemeClr>
              </a:solidFill>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47370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ppt_w</p:attrName>
                                        </p:attrNameLst>
                                      </p:cBhvr>
                                      <p:tavLst>
                                        <p:tav tm="0">
                                          <p:val>
                                            <p:fltVal val="0"/>
                                          </p:val>
                                        </p:tav>
                                        <p:tav tm="100000">
                                          <p:val>
                                            <p:strVal val="#ppt_w"/>
                                          </p:val>
                                        </p:tav>
                                      </p:tavLst>
                                    </p:anim>
                                    <p:anim calcmode="lin" valueType="num">
                                      <p:cBhvr>
                                        <p:cTn id="25" dur="500" fill="hold"/>
                                        <p:tgtEl>
                                          <p:spTgt spid="23"/>
                                        </p:tgtEl>
                                        <p:attrNameLst>
                                          <p:attrName>ppt_h</p:attrName>
                                        </p:attrNameLst>
                                      </p:cBhvr>
                                      <p:tavLst>
                                        <p:tav tm="0">
                                          <p:val>
                                            <p:fltVal val="0"/>
                                          </p:val>
                                        </p:tav>
                                        <p:tav tm="100000">
                                          <p:val>
                                            <p:strVal val="#ppt_h"/>
                                          </p:val>
                                        </p:tav>
                                      </p:tavLst>
                                    </p:anim>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19</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59</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6">
            <a:extLst>
              <a:ext uri="{FF2B5EF4-FFF2-40B4-BE49-F238E27FC236}">
                <a16:creationId xmlns:a16="http://schemas.microsoft.com/office/drawing/2014/main" id="{6ED1FB00-DE91-44BC-BB05-ACC085FA3E61}"/>
              </a:ext>
            </a:extLst>
          </p:cNvPr>
          <p:cNvSpPr>
            <a:spLocks noChangeArrowheads="1"/>
          </p:cNvSpPr>
          <p:nvPr/>
        </p:nvSpPr>
        <p:spPr bwMode="auto">
          <a:xfrm>
            <a:off x="7261985" y="6135500"/>
            <a:ext cx="2566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教研中心</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21" name="TextBox 13">
            <a:extLst>
              <a:ext uri="{FF2B5EF4-FFF2-40B4-BE49-F238E27FC236}">
                <a16:creationId xmlns:a16="http://schemas.microsoft.com/office/drawing/2014/main" id="{4715257C-056B-479F-903B-1C30D04EEF1C}"/>
              </a:ext>
            </a:extLst>
          </p:cNvPr>
          <p:cNvSpPr txBox="1"/>
          <p:nvPr/>
        </p:nvSpPr>
        <p:spPr>
          <a:xfrm>
            <a:off x="7274385" y="6279516"/>
            <a:ext cx="2482191" cy="369332"/>
          </a:xfrm>
          <a:prstGeom prst="rect">
            <a:avLst/>
          </a:prstGeom>
          <a:noFill/>
        </p:spPr>
        <p:txBody>
          <a:bodyPr wrap="square" rtlCol="0">
            <a:spAutoFit/>
          </a:bodyPr>
          <a:lstStyle/>
          <a:p>
            <a:r>
              <a:rPr lang="en-US" altLang="zh-CN" sz="900" spc="40" dirty="0">
                <a:solidFill>
                  <a:schemeClr val="bg1"/>
                </a:solidFill>
              </a:rPr>
              <a:t>Copyright @ </a:t>
            </a:r>
            <a:r>
              <a:rPr lang="en-US" altLang="zh-CN" sz="900" spc="40" dirty="0" err="1">
                <a:solidFill>
                  <a:schemeClr val="bg1"/>
                </a:solidFill>
              </a:rPr>
              <a:t>Tefo</a:t>
            </a:r>
            <a:r>
              <a:rPr lang="en-US" altLang="zh-CN" sz="900" spc="40" dirty="0">
                <a:solidFill>
                  <a:schemeClr val="bg1"/>
                </a:solidFill>
              </a:rPr>
              <a:t> STEAM </a:t>
            </a:r>
          </a:p>
          <a:p>
            <a:r>
              <a:rPr lang="en-US" altLang="zh-CN" sz="900" dirty="0">
                <a:solidFill>
                  <a:schemeClr val="bg1"/>
                </a:solidFill>
              </a:rPr>
              <a:t>Research Center </a:t>
            </a:r>
            <a:endParaRPr lang="zh-CN" altLang="en-US" sz="900" dirty="0">
              <a:solidFill>
                <a:schemeClr val="bg1"/>
              </a:solidFill>
            </a:endParaRPr>
          </a:p>
        </p:txBody>
      </p:sp>
      <p:pic>
        <p:nvPicPr>
          <p:cNvPr id="19" name="图片 18">
            <a:extLst>
              <a:ext uri="{FF2B5EF4-FFF2-40B4-BE49-F238E27FC236}">
                <a16:creationId xmlns:a16="http://schemas.microsoft.com/office/drawing/2014/main" id="{726F80BB-0CE8-4C62-B02B-A488218BD0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2" name="1 Título">
            <a:extLst>
              <a:ext uri="{FF2B5EF4-FFF2-40B4-BE49-F238E27FC236}">
                <a16:creationId xmlns:a16="http://schemas.microsoft.com/office/drawing/2014/main" id="{B3838172-EEC8-44C0-8362-04F83DBBE9E7}"/>
              </a:ext>
            </a:extLst>
          </p:cNvPr>
          <p:cNvSpPr txBox="1">
            <a:spLocks noChangeArrowheads="1"/>
          </p:cNvSpPr>
          <p:nvPr/>
        </p:nvSpPr>
        <p:spPr bwMode="auto">
          <a:xfrm>
            <a:off x="396000" y="-21600"/>
            <a:ext cx="5707553" cy="761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材料清单</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4" name="文本框 23">
            <a:extLst>
              <a:ext uri="{FF2B5EF4-FFF2-40B4-BE49-F238E27FC236}">
                <a16:creationId xmlns:a16="http://schemas.microsoft.com/office/drawing/2014/main" id="{EFCFD32A-8F9C-4F37-93B8-D94D32A7AF66}"/>
              </a:ext>
            </a:extLst>
          </p:cNvPr>
          <p:cNvSpPr txBox="1"/>
          <p:nvPr/>
        </p:nvSpPr>
        <p:spPr>
          <a:xfrm>
            <a:off x="396000" y="446400"/>
            <a:ext cx="7930246"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Bill of materials</a:t>
            </a:r>
            <a:endParaRPr lang="zh-CN" altLang="zh-CN" sz="2800" b="1" dirty="0">
              <a:solidFill>
                <a:srgbClr val="00B0F0"/>
              </a:solidFill>
              <a:latin typeface="Arial" panose="020B0604020202020204" pitchFamily="34" charset="0"/>
            </a:endParaRPr>
          </a:p>
        </p:txBody>
      </p:sp>
      <p:sp>
        <p:nvSpPr>
          <p:cNvPr id="26" name="1 Título">
            <a:extLst>
              <a:ext uri="{FF2B5EF4-FFF2-40B4-BE49-F238E27FC236}">
                <a16:creationId xmlns:a16="http://schemas.microsoft.com/office/drawing/2014/main" id="{C3B2D9E5-35E9-4243-BC6C-646A28DDAACE}"/>
              </a:ext>
            </a:extLst>
          </p:cNvPr>
          <p:cNvSpPr txBox="1">
            <a:spLocks noChangeArrowheads="1"/>
          </p:cNvSpPr>
          <p:nvPr/>
        </p:nvSpPr>
        <p:spPr bwMode="auto">
          <a:xfrm>
            <a:off x="6660000" y="234000"/>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lvl="0" algn="r" eaLnBrk="1" hangingPunct="1">
              <a:defRPr/>
            </a:pPr>
            <a:r>
              <a:rPr lang="en-US" altLang="zh-CN" sz="1600" b="1" dirty="0">
                <a:solidFill>
                  <a:schemeClr val="bg2">
                    <a:lumMod val="50000"/>
                  </a:schemeClr>
                </a:solidFill>
                <a:ea typeface="微软雅黑" panose="020B0503020204020204" pitchFamily="34" charset="-122"/>
                <a:cs typeface="Arial" panose="020B0604020202020204" pitchFamily="34" charset="0"/>
              </a:rPr>
              <a:t>Design and manufacture</a:t>
            </a:r>
            <a:endParaRPr lang="zh-CN" altLang="en-US" sz="1600" b="1" dirty="0">
              <a:solidFill>
                <a:schemeClr val="bg2">
                  <a:lumMod val="50000"/>
                </a:schemeClr>
              </a:solidFill>
              <a:ea typeface="微软雅黑" panose="020B0503020204020204" pitchFamily="34" charset="-122"/>
              <a:cs typeface="Arial" panose="020B0604020202020204" pitchFamily="34" charset="0"/>
            </a:endParaRPr>
          </a:p>
        </p:txBody>
      </p:sp>
      <p:sp>
        <p:nvSpPr>
          <p:cNvPr id="4" name="矩形 3">
            <a:extLst>
              <a:ext uri="{FF2B5EF4-FFF2-40B4-BE49-F238E27FC236}">
                <a16:creationId xmlns:a16="http://schemas.microsoft.com/office/drawing/2014/main" id="{0615B082-3D7C-49AC-9FB5-EDB697E7C44C}"/>
              </a:ext>
            </a:extLst>
          </p:cNvPr>
          <p:cNvSpPr/>
          <p:nvPr/>
        </p:nvSpPr>
        <p:spPr>
          <a:xfrm>
            <a:off x="469236" y="1277277"/>
            <a:ext cx="4801314" cy="461665"/>
          </a:xfrm>
          <a:prstGeom prst="rect">
            <a:avLst/>
          </a:prstGeom>
        </p:spPr>
        <p:txBody>
          <a:bodyPr wrap="none">
            <a:spAutoFit/>
          </a:bodyPr>
          <a:lstStyle/>
          <a:p>
            <a:r>
              <a:rPr lang="zh-CN" altLang="zh-CN" sz="2400" dirty="0">
                <a:ea typeface="楷体" panose="02010609060101010101" pitchFamily="49" charset="-122"/>
                <a:cs typeface="Times New Roman" panose="02020603050405020304" pitchFamily="18" charset="0"/>
              </a:rPr>
              <a:t>下面是可供我们选择的材料清单</a:t>
            </a:r>
            <a:r>
              <a:rPr lang="zh-CN" altLang="en-US" sz="2400" dirty="0">
                <a:ea typeface="楷体" panose="02010609060101010101" pitchFamily="49" charset="-122"/>
                <a:cs typeface="Times New Roman" panose="02020603050405020304" pitchFamily="18" charset="0"/>
              </a:rPr>
              <a:t>；</a:t>
            </a:r>
            <a:endParaRPr lang="zh-CN" altLang="en-US" sz="2400" dirty="0"/>
          </a:p>
        </p:txBody>
      </p:sp>
      <p:graphicFrame>
        <p:nvGraphicFramePr>
          <p:cNvPr id="15" name="表格 14">
            <a:extLst>
              <a:ext uri="{FF2B5EF4-FFF2-40B4-BE49-F238E27FC236}">
                <a16:creationId xmlns:a16="http://schemas.microsoft.com/office/drawing/2014/main" id="{C0218FE4-05AE-41C6-9EB3-586DFC3FB767}"/>
              </a:ext>
            </a:extLst>
          </p:cNvPr>
          <p:cNvGraphicFramePr>
            <a:graphicFrameLocks noGrp="1"/>
          </p:cNvGraphicFramePr>
          <p:nvPr>
            <p:extLst>
              <p:ext uri="{D42A27DB-BD31-4B8C-83A1-F6EECF244321}">
                <p14:modId xmlns:p14="http://schemas.microsoft.com/office/powerpoint/2010/main" val="257982460"/>
              </p:ext>
            </p:extLst>
          </p:nvPr>
        </p:nvGraphicFramePr>
        <p:xfrm>
          <a:off x="623888" y="2003540"/>
          <a:ext cx="7702358" cy="3697489"/>
        </p:xfrm>
        <a:graphic>
          <a:graphicData uri="http://schemas.openxmlformats.org/drawingml/2006/table">
            <a:tbl>
              <a:tblPr firstRow="1" firstCol="1" bandRow="1">
                <a:tableStyleId>{5C22544A-7EE6-4342-B048-85BDC9FD1C3A}</a:tableStyleId>
              </a:tblPr>
              <a:tblGrid>
                <a:gridCol w="1309084">
                  <a:extLst>
                    <a:ext uri="{9D8B030D-6E8A-4147-A177-3AD203B41FA5}">
                      <a16:colId xmlns:a16="http://schemas.microsoft.com/office/drawing/2014/main" val="1715116389"/>
                    </a:ext>
                  </a:extLst>
                </a:gridCol>
                <a:gridCol w="4965539">
                  <a:extLst>
                    <a:ext uri="{9D8B030D-6E8A-4147-A177-3AD203B41FA5}">
                      <a16:colId xmlns:a16="http://schemas.microsoft.com/office/drawing/2014/main" val="3125983970"/>
                    </a:ext>
                  </a:extLst>
                </a:gridCol>
                <a:gridCol w="1427735">
                  <a:extLst>
                    <a:ext uri="{9D8B030D-6E8A-4147-A177-3AD203B41FA5}">
                      <a16:colId xmlns:a16="http://schemas.microsoft.com/office/drawing/2014/main" val="753742969"/>
                    </a:ext>
                  </a:extLst>
                </a:gridCol>
              </a:tblGrid>
              <a:tr h="414903">
                <a:tc>
                  <a:txBody>
                    <a:bodyPr/>
                    <a:lstStyle/>
                    <a:p>
                      <a:pPr algn="just">
                        <a:lnSpc>
                          <a:spcPct val="115000"/>
                        </a:lnSpc>
                        <a:spcAft>
                          <a:spcPts val="0"/>
                        </a:spcAft>
                      </a:pPr>
                      <a:r>
                        <a:rPr lang="zh-CN" sz="1800" kern="100">
                          <a:solidFill>
                            <a:schemeClr val="accent4">
                              <a:lumMod val="60000"/>
                              <a:lumOff val="40000"/>
                            </a:schemeClr>
                          </a:solidFill>
                          <a:effectLst/>
                        </a:rPr>
                        <a:t>名称</a:t>
                      </a:r>
                      <a:endParaRPr lang="zh-CN" sz="1800" kern="100">
                        <a:solidFill>
                          <a:schemeClr val="accent4">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15000"/>
                        </a:lnSpc>
                        <a:spcAft>
                          <a:spcPts val="0"/>
                        </a:spcAft>
                      </a:pPr>
                      <a:r>
                        <a:rPr lang="zh-CN" sz="1800" kern="100">
                          <a:solidFill>
                            <a:schemeClr val="accent4">
                              <a:lumMod val="60000"/>
                              <a:lumOff val="40000"/>
                            </a:schemeClr>
                          </a:solidFill>
                          <a:effectLst/>
                        </a:rPr>
                        <a:t>规格</a:t>
                      </a:r>
                      <a:endParaRPr lang="zh-CN" sz="1800" kern="100">
                        <a:solidFill>
                          <a:schemeClr val="accent4">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15000"/>
                        </a:lnSpc>
                        <a:spcAft>
                          <a:spcPts val="0"/>
                        </a:spcAft>
                      </a:pPr>
                      <a:r>
                        <a:rPr lang="zh-CN" sz="1800" kern="100" dirty="0">
                          <a:solidFill>
                            <a:schemeClr val="accent4">
                              <a:lumMod val="60000"/>
                              <a:lumOff val="40000"/>
                            </a:schemeClr>
                          </a:solidFill>
                          <a:effectLst/>
                        </a:rPr>
                        <a:t>价格</a:t>
                      </a:r>
                      <a:endParaRPr lang="zh-CN" sz="1800" kern="100" dirty="0">
                        <a:solidFill>
                          <a:schemeClr val="accent4">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6841547"/>
                  </a:ext>
                </a:extLst>
              </a:tr>
              <a:tr h="414903">
                <a:tc>
                  <a:txBody>
                    <a:bodyPr/>
                    <a:lstStyle/>
                    <a:p>
                      <a:pPr algn="just">
                        <a:lnSpc>
                          <a:spcPct val="115000"/>
                        </a:lnSpc>
                        <a:spcAft>
                          <a:spcPts val="0"/>
                        </a:spcAft>
                      </a:pPr>
                      <a:r>
                        <a:rPr lang="zh-CN" sz="2000" b="0" kern="100" dirty="0">
                          <a:solidFill>
                            <a:schemeClr val="accent4">
                              <a:lumMod val="60000"/>
                              <a:lumOff val="40000"/>
                            </a:schemeClr>
                          </a:solidFill>
                          <a:effectLst/>
                        </a:rPr>
                        <a:t>塑料膜</a:t>
                      </a:r>
                      <a:endParaRPr lang="zh-CN" sz="2000" b="0" kern="100" dirty="0">
                        <a:solidFill>
                          <a:schemeClr val="accent4">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2000" kern="100" dirty="0">
                          <a:effectLst/>
                        </a:rPr>
                        <a:t>A4(297mm*210mm*2mm)</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2000" kern="100">
                          <a:effectLst/>
                        </a:rPr>
                        <a:t>3</a:t>
                      </a:r>
                      <a:r>
                        <a:rPr lang="zh-CN" sz="2000" kern="100">
                          <a:effectLst/>
                        </a:rPr>
                        <a:t>元</a:t>
                      </a:r>
                      <a:r>
                        <a:rPr lang="en-US" sz="2000" kern="100">
                          <a:effectLst/>
                        </a:rPr>
                        <a:t>/</a:t>
                      </a:r>
                      <a:r>
                        <a:rPr lang="zh-CN" sz="2000" kern="100">
                          <a:effectLst/>
                        </a:rPr>
                        <a:t>张</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92562608"/>
                  </a:ext>
                </a:extLst>
              </a:tr>
              <a:tr h="414903">
                <a:tc>
                  <a:txBody>
                    <a:bodyPr/>
                    <a:lstStyle/>
                    <a:p>
                      <a:pPr algn="just">
                        <a:lnSpc>
                          <a:spcPct val="115000"/>
                        </a:lnSpc>
                        <a:spcAft>
                          <a:spcPts val="0"/>
                        </a:spcAft>
                      </a:pPr>
                      <a:r>
                        <a:rPr lang="zh-CN" sz="2000" b="0" kern="100">
                          <a:solidFill>
                            <a:schemeClr val="accent4">
                              <a:lumMod val="60000"/>
                              <a:lumOff val="40000"/>
                            </a:schemeClr>
                          </a:solidFill>
                          <a:effectLst/>
                        </a:rPr>
                        <a:t>雪糕棒</a:t>
                      </a:r>
                      <a:endParaRPr lang="zh-CN" sz="2000" b="0" kern="100">
                        <a:solidFill>
                          <a:schemeClr val="accent4">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0"/>
                        </a:spcAft>
                      </a:pPr>
                      <a:r>
                        <a:rPr lang="en-US" sz="2000" kern="100">
                          <a:effectLst/>
                        </a:rPr>
                        <a:t>65mm*10mm*2mm</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0"/>
                        </a:spcAft>
                      </a:pPr>
                      <a:r>
                        <a:rPr lang="en-US" sz="2000" kern="100">
                          <a:effectLst/>
                        </a:rPr>
                        <a:t>0.5</a:t>
                      </a:r>
                      <a:r>
                        <a:rPr lang="zh-CN" sz="2000" kern="100">
                          <a:effectLst/>
                        </a:rPr>
                        <a:t>元</a:t>
                      </a:r>
                      <a:r>
                        <a:rPr lang="en-US" sz="2000" kern="100">
                          <a:effectLst/>
                        </a:rPr>
                        <a:t>/</a:t>
                      </a:r>
                      <a:r>
                        <a:rPr lang="zh-CN" sz="2000" kern="100">
                          <a:effectLst/>
                        </a:rPr>
                        <a:t>根</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64426116"/>
                  </a:ext>
                </a:extLst>
              </a:tr>
              <a:tr h="414903">
                <a:tc>
                  <a:txBody>
                    <a:bodyPr/>
                    <a:lstStyle/>
                    <a:p>
                      <a:pPr algn="just">
                        <a:lnSpc>
                          <a:spcPct val="115000"/>
                        </a:lnSpc>
                        <a:spcAft>
                          <a:spcPts val="0"/>
                        </a:spcAft>
                      </a:pPr>
                      <a:r>
                        <a:rPr lang="zh-CN" sz="2000" b="0" kern="100">
                          <a:solidFill>
                            <a:schemeClr val="accent4">
                              <a:lumMod val="60000"/>
                              <a:lumOff val="40000"/>
                            </a:schemeClr>
                          </a:solidFill>
                          <a:effectLst/>
                        </a:rPr>
                        <a:t>雪糕棒</a:t>
                      </a:r>
                      <a:endParaRPr lang="zh-CN" sz="2000" b="0" kern="100">
                        <a:solidFill>
                          <a:schemeClr val="accent4">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0"/>
                        </a:spcAft>
                      </a:pPr>
                      <a:r>
                        <a:rPr lang="en-US" sz="2000" kern="100">
                          <a:effectLst/>
                        </a:rPr>
                        <a:t>93mm*10mm*2mm</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0"/>
                        </a:spcAft>
                      </a:pPr>
                      <a:r>
                        <a:rPr lang="en-US" sz="2000" kern="100">
                          <a:effectLst/>
                        </a:rPr>
                        <a:t>0.8</a:t>
                      </a:r>
                      <a:r>
                        <a:rPr lang="zh-CN" sz="2000" kern="100">
                          <a:effectLst/>
                        </a:rPr>
                        <a:t>元</a:t>
                      </a:r>
                      <a:r>
                        <a:rPr lang="en-US" sz="2000" kern="100">
                          <a:effectLst/>
                        </a:rPr>
                        <a:t>/</a:t>
                      </a:r>
                      <a:r>
                        <a:rPr lang="zh-CN" sz="2000" kern="100">
                          <a:effectLst/>
                        </a:rPr>
                        <a:t>根</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768166"/>
                  </a:ext>
                </a:extLst>
              </a:tr>
              <a:tr h="405991">
                <a:tc>
                  <a:txBody>
                    <a:bodyPr/>
                    <a:lstStyle/>
                    <a:p>
                      <a:pPr algn="just">
                        <a:lnSpc>
                          <a:spcPct val="115000"/>
                        </a:lnSpc>
                        <a:spcAft>
                          <a:spcPts val="0"/>
                        </a:spcAft>
                      </a:pPr>
                      <a:r>
                        <a:rPr lang="zh-CN" sz="2000" b="0" kern="100">
                          <a:solidFill>
                            <a:schemeClr val="accent4">
                              <a:lumMod val="60000"/>
                              <a:lumOff val="40000"/>
                            </a:schemeClr>
                          </a:solidFill>
                          <a:effectLst/>
                        </a:rPr>
                        <a:t>雪糕棒</a:t>
                      </a:r>
                      <a:endParaRPr lang="zh-CN" sz="2000" b="0" kern="100">
                        <a:solidFill>
                          <a:schemeClr val="accent4">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0"/>
                        </a:spcAft>
                      </a:pPr>
                      <a:r>
                        <a:rPr lang="en-US" sz="2000" kern="100">
                          <a:effectLst/>
                        </a:rPr>
                        <a:t>114mm*10mm*2mm(</a:t>
                      </a:r>
                      <a:r>
                        <a:rPr lang="zh-CN" sz="2000" kern="100">
                          <a:effectLst/>
                        </a:rPr>
                        <a:t>彩色</a:t>
                      </a:r>
                      <a:r>
                        <a:rPr lang="en-US"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0"/>
                        </a:spcAft>
                      </a:pPr>
                      <a:r>
                        <a:rPr lang="en-US" sz="2000" kern="100">
                          <a:effectLst/>
                        </a:rPr>
                        <a:t>1.2</a:t>
                      </a:r>
                      <a:r>
                        <a:rPr lang="zh-CN" sz="2000" kern="100">
                          <a:effectLst/>
                        </a:rPr>
                        <a:t>元</a:t>
                      </a:r>
                      <a:r>
                        <a:rPr lang="en-US" sz="2000" kern="100">
                          <a:effectLst/>
                        </a:rPr>
                        <a:t>/</a:t>
                      </a:r>
                      <a:r>
                        <a:rPr lang="zh-CN" sz="2000" kern="100">
                          <a:effectLst/>
                        </a:rPr>
                        <a:t>根</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3919893"/>
                  </a:ext>
                </a:extLst>
              </a:tr>
              <a:tr h="405991">
                <a:tc>
                  <a:txBody>
                    <a:bodyPr/>
                    <a:lstStyle/>
                    <a:p>
                      <a:pPr algn="just">
                        <a:lnSpc>
                          <a:spcPct val="115000"/>
                        </a:lnSpc>
                        <a:spcAft>
                          <a:spcPts val="0"/>
                        </a:spcAft>
                      </a:pPr>
                      <a:r>
                        <a:rPr lang="zh-CN" sz="2000" b="0" kern="100">
                          <a:solidFill>
                            <a:schemeClr val="accent4">
                              <a:lumMod val="60000"/>
                              <a:lumOff val="40000"/>
                            </a:schemeClr>
                          </a:solidFill>
                          <a:effectLst/>
                        </a:rPr>
                        <a:t>雪糕棒</a:t>
                      </a:r>
                      <a:endParaRPr lang="zh-CN" sz="2000" b="0" kern="100">
                        <a:solidFill>
                          <a:schemeClr val="accent4">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0"/>
                        </a:spcAft>
                      </a:pPr>
                      <a:r>
                        <a:rPr lang="en-US" sz="2000" kern="100">
                          <a:effectLst/>
                        </a:rPr>
                        <a:t>150mm*10mm*2mm</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15000"/>
                        </a:lnSpc>
                        <a:spcAft>
                          <a:spcPts val="0"/>
                        </a:spcAft>
                      </a:pPr>
                      <a:r>
                        <a:rPr lang="en-US" sz="2000" kern="100">
                          <a:effectLst/>
                        </a:rPr>
                        <a:t>1</a:t>
                      </a:r>
                      <a:r>
                        <a:rPr lang="zh-CN" sz="2000" kern="100">
                          <a:effectLst/>
                        </a:rPr>
                        <a:t>元</a:t>
                      </a:r>
                      <a:r>
                        <a:rPr lang="en-US" sz="2000" kern="100">
                          <a:effectLst/>
                        </a:rPr>
                        <a:t>/</a:t>
                      </a:r>
                      <a:r>
                        <a:rPr lang="zh-CN" sz="2000" kern="100">
                          <a:effectLst/>
                        </a:rPr>
                        <a:t>根</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04573152"/>
                  </a:ext>
                </a:extLst>
              </a:tr>
              <a:tr h="405001">
                <a:tc>
                  <a:txBody>
                    <a:bodyPr/>
                    <a:lstStyle/>
                    <a:p>
                      <a:pPr algn="just">
                        <a:lnSpc>
                          <a:spcPct val="115000"/>
                        </a:lnSpc>
                        <a:spcAft>
                          <a:spcPts val="0"/>
                        </a:spcAft>
                      </a:pPr>
                      <a:r>
                        <a:rPr lang="zh-CN" sz="2000" b="0" kern="100">
                          <a:solidFill>
                            <a:schemeClr val="accent4">
                              <a:lumMod val="60000"/>
                              <a:lumOff val="40000"/>
                            </a:schemeClr>
                          </a:solidFill>
                          <a:effectLst/>
                        </a:rPr>
                        <a:t>黑纸</a:t>
                      </a:r>
                      <a:endParaRPr lang="zh-CN" sz="2000" b="0" kern="100">
                        <a:solidFill>
                          <a:schemeClr val="accent4">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2000" kern="100">
                          <a:effectLst/>
                        </a:rPr>
                        <a:t>A4(297mm*210mm)</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2000" kern="100">
                          <a:effectLst/>
                        </a:rPr>
                        <a:t>0.5</a:t>
                      </a:r>
                      <a:r>
                        <a:rPr lang="zh-CN" sz="2000" kern="100">
                          <a:effectLst/>
                        </a:rPr>
                        <a:t>元</a:t>
                      </a:r>
                      <a:r>
                        <a:rPr lang="en-US" sz="2000" kern="100">
                          <a:effectLst/>
                        </a:rPr>
                        <a:t>/</a:t>
                      </a:r>
                      <a:r>
                        <a:rPr lang="zh-CN" sz="2000" kern="100">
                          <a:effectLst/>
                        </a:rPr>
                        <a:t>张</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32457753"/>
                  </a:ext>
                </a:extLst>
              </a:tr>
              <a:tr h="405001">
                <a:tc>
                  <a:txBody>
                    <a:bodyPr/>
                    <a:lstStyle/>
                    <a:p>
                      <a:pPr algn="just">
                        <a:lnSpc>
                          <a:spcPct val="115000"/>
                        </a:lnSpc>
                        <a:spcAft>
                          <a:spcPts val="0"/>
                        </a:spcAft>
                      </a:pPr>
                      <a:r>
                        <a:rPr lang="zh-CN" sz="2000" b="0" kern="100">
                          <a:solidFill>
                            <a:schemeClr val="accent4">
                              <a:lumMod val="60000"/>
                              <a:lumOff val="40000"/>
                            </a:schemeClr>
                          </a:solidFill>
                          <a:effectLst/>
                        </a:rPr>
                        <a:t>硬纸板</a:t>
                      </a:r>
                      <a:endParaRPr lang="zh-CN" sz="2000" b="0" kern="100">
                        <a:solidFill>
                          <a:schemeClr val="accent4">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2000" kern="100">
                          <a:effectLst/>
                        </a:rPr>
                        <a:t>A4</a:t>
                      </a:r>
                      <a:r>
                        <a:rPr lang="zh-CN" sz="2000" kern="100">
                          <a:effectLst/>
                        </a:rPr>
                        <a:t>（</a:t>
                      </a:r>
                      <a:r>
                        <a:rPr lang="en-US" sz="2000" kern="100">
                          <a:effectLst/>
                        </a:rPr>
                        <a:t>297mm*210mm*2mm</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2000" kern="100">
                          <a:effectLst/>
                        </a:rPr>
                        <a:t>1</a:t>
                      </a:r>
                      <a:r>
                        <a:rPr lang="zh-CN" sz="2000" kern="100">
                          <a:effectLst/>
                        </a:rPr>
                        <a:t>元</a:t>
                      </a:r>
                      <a:r>
                        <a:rPr lang="en-US" sz="2000" kern="100">
                          <a:effectLst/>
                        </a:rPr>
                        <a:t>/</a:t>
                      </a:r>
                      <a:r>
                        <a:rPr lang="zh-CN" sz="2000" kern="100">
                          <a:effectLst/>
                        </a:rPr>
                        <a:t>张</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19737466"/>
                  </a:ext>
                </a:extLst>
              </a:tr>
              <a:tr h="415893">
                <a:tc>
                  <a:txBody>
                    <a:bodyPr/>
                    <a:lstStyle/>
                    <a:p>
                      <a:pPr algn="just">
                        <a:lnSpc>
                          <a:spcPct val="115000"/>
                        </a:lnSpc>
                        <a:spcAft>
                          <a:spcPts val="0"/>
                        </a:spcAft>
                      </a:pPr>
                      <a:r>
                        <a:rPr lang="zh-CN" sz="2000" b="0" kern="100" dirty="0">
                          <a:solidFill>
                            <a:schemeClr val="accent4">
                              <a:lumMod val="60000"/>
                              <a:lumOff val="40000"/>
                            </a:schemeClr>
                          </a:solidFill>
                          <a:effectLst/>
                        </a:rPr>
                        <a:t>双面胶</a:t>
                      </a:r>
                      <a:endParaRPr lang="zh-CN" sz="2000" b="0" kern="100" dirty="0">
                        <a:solidFill>
                          <a:schemeClr val="accent4">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2000" kern="100">
                          <a:effectLst/>
                        </a:rPr>
                        <a:t>10mm*1200mm</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2000" kern="100" dirty="0">
                          <a:effectLst/>
                        </a:rPr>
                        <a:t>2</a:t>
                      </a:r>
                      <a:r>
                        <a:rPr lang="zh-CN" sz="2000" kern="100" dirty="0">
                          <a:effectLst/>
                        </a:rPr>
                        <a:t>元</a:t>
                      </a:r>
                      <a:r>
                        <a:rPr lang="en-US" sz="2000" kern="100" dirty="0">
                          <a:effectLst/>
                        </a:rPr>
                        <a:t>/</a:t>
                      </a:r>
                      <a:r>
                        <a:rPr lang="zh-CN" sz="2000" kern="100" dirty="0">
                          <a:effectLst/>
                        </a:rPr>
                        <a:t>卷</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54957454"/>
                  </a:ext>
                </a:extLst>
              </a:tr>
            </a:tbl>
          </a:graphicData>
        </a:graphic>
      </p:graphicFrame>
    </p:spTree>
    <p:extLst>
      <p:ext uri="{BB962C8B-B14F-4D97-AF65-F5344CB8AC3E}">
        <p14:creationId xmlns:p14="http://schemas.microsoft.com/office/powerpoint/2010/main" val="22416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105578"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Making</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制作</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25" name="1 Título">
            <a:extLst>
              <a:ext uri="{FF2B5EF4-FFF2-40B4-BE49-F238E27FC236}">
                <a16:creationId xmlns:a16="http://schemas.microsoft.com/office/drawing/2014/main" id="{07C638DB-9000-4AB6-BD90-CE956A5CD943}"/>
              </a:ext>
            </a:extLst>
          </p:cNvPr>
          <p:cNvSpPr txBox="1">
            <a:spLocks noChangeArrowheads="1"/>
          </p:cNvSpPr>
          <p:nvPr/>
        </p:nvSpPr>
        <p:spPr bwMode="auto">
          <a:xfrm>
            <a:off x="6660000" y="234000"/>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lvl="0" algn="r" eaLnBrk="1" hangingPunct="1">
              <a:defRPr/>
            </a:pPr>
            <a:r>
              <a:rPr lang="en-US" altLang="zh-CN" sz="1600" b="1" dirty="0">
                <a:solidFill>
                  <a:schemeClr val="bg2">
                    <a:lumMod val="50000"/>
                  </a:schemeClr>
                </a:solidFill>
                <a:ea typeface="微软雅黑" panose="020B0503020204020204" pitchFamily="34" charset="-122"/>
                <a:cs typeface="Arial" panose="020B0604020202020204" pitchFamily="34" charset="0"/>
              </a:rPr>
              <a:t>Design and manufacture</a:t>
            </a:r>
            <a:endParaRPr lang="zh-CN" altLang="en-US" sz="1600" b="1" dirty="0">
              <a:solidFill>
                <a:schemeClr val="bg2">
                  <a:lumMod val="50000"/>
                </a:schemeClr>
              </a:solidFill>
              <a:ea typeface="微软雅黑" panose="020B0503020204020204" pitchFamily="34" charset="-122"/>
              <a:cs typeface="Arial" panose="020B0604020202020204" pitchFamily="34" charset="0"/>
            </a:endParaRPr>
          </a:p>
        </p:txBody>
      </p:sp>
      <p:pic>
        <p:nvPicPr>
          <p:cNvPr id="2056" name="图片 10">
            <a:extLst>
              <a:ext uri="{FF2B5EF4-FFF2-40B4-BE49-F238E27FC236}">
                <a16:creationId xmlns:a16="http://schemas.microsoft.com/office/drawing/2014/main" id="{A155FC0F-8C3F-4620-92E4-CE2CE7EB8D5D}"/>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4976" y="1144223"/>
            <a:ext cx="5976460" cy="2303496"/>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2">
            <a:extLst>
              <a:ext uri="{FF2B5EF4-FFF2-40B4-BE49-F238E27FC236}">
                <a16:creationId xmlns:a16="http://schemas.microsoft.com/office/drawing/2014/main" id="{0BEA863B-E3F4-405A-A72A-2EB4A0537A24}"/>
              </a:ext>
            </a:extLst>
          </p:cNvPr>
          <p:cNvSpPr txBox="1">
            <a:spLocks noChangeArrowheads="1"/>
          </p:cNvSpPr>
          <p:nvPr/>
        </p:nvSpPr>
        <p:spPr bwMode="auto">
          <a:xfrm>
            <a:off x="2559935" y="7890510"/>
            <a:ext cx="4956810" cy="198882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endParaRPr lang="en-US" sz="1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0" name="Rectangle 9">
            <a:extLst>
              <a:ext uri="{FF2B5EF4-FFF2-40B4-BE49-F238E27FC236}">
                <a16:creationId xmlns:a16="http://schemas.microsoft.com/office/drawing/2014/main" id="{D483E392-777A-4F13-A13B-4027636B27B7}"/>
              </a:ext>
            </a:extLst>
          </p:cNvPr>
          <p:cNvSpPr>
            <a:spLocks noChangeArrowheads="1"/>
          </p:cNvSpPr>
          <p:nvPr/>
        </p:nvSpPr>
        <p:spPr bwMode="auto">
          <a:xfrm>
            <a:off x="-76431" y="2099801"/>
            <a:ext cx="322474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940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画金字塔形底</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图</a:t>
            </a:r>
            <a:endParaRPr kumimoji="0" lang="zh-CN" altLang="en-US" sz="2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p>
            <a:pPr marL="0" marR="0" lvl="0" indent="2794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31" name="Rectangle 10">
            <a:extLst>
              <a:ext uri="{FF2B5EF4-FFF2-40B4-BE49-F238E27FC236}">
                <a16:creationId xmlns:a16="http://schemas.microsoft.com/office/drawing/2014/main" id="{9C4B0B71-96A5-4939-A435-DBF42AC8528F}"/>
              </a:ext>
            </a:extLst>
          </p:cNvPr>
          <p:cNvSpPr>
            <a:spLocks noChangeArrowheads="1"/>
          </p:cNvSpPr>
          <p:nvPr/>
        </p:nvSpPr>
        <p:spPr bwMode="auto">
          <a:xfrm>
            <a:off x="1256915" y="249555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矩形 33">
            <a:extLst>
              <a:ext uri="{FF2B5EF4-FFF2-40B4-BE49-F238E27FC236}">
                <a16:creationId xmlns:a16="http://schemas.microsoft.com/office/drawing/2014/main" id="{2AE913EF-E87E-4626-9B35-8D158B8A5C41}"/>
              </a:ext>
            </a:extLst>
          </p:cNvPr>
          <p:cNvSpPr/>
          <p:nvPr/>
        </p:nvSpPr>
        <p:spPr>
          <a:xfrm>
            <a:off x="41559" y="4487389"/>
            <a:ext cx="2944709" cy="517065"/>
          </a:xfrm>
          <a:prstGeom prst="rect">
            <a:avLst/>
          </a:prstGeom>
        </p:spPr>
        <p:txBody>
          <a:bodyPr wrap="square">
            <a:spAutoFit/>
          </a:bodyPr>
          <a:lstStyle/>
          <a:p>
            <a:pPr algn="just">
              <a:lnSpc>
                <a:spcPct val="115000"/>
              </a:lnSpc>
              <a:spcAft>
                <a:spcPts val="0"/>
              </a:spcAft>
            </a:pPr>
            <a:r>
              <a:rPr lang="zh-CN" altLang="zh-CN" sz="2400" dirty="0">
                <a:latin typeface="楷体" panose="02010609060101010101" pitchFamily="49" charset="-122"/>
                <a:ea typeface="楷体" panose="02010609060101010101" pitchFamily="49" charset="-122"/>
                <a:cs typeface="Times New Roman" panose="02020603050405020304" pitchFamily="18" charset="0"/>
              </a:rPr>
              <a:t>裁剪金字塔</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全息膜</a:t>
            </a:r>
            <a:endParaRPr lang="zh-CN"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7" name="图片 36">
            <a:extLst>
              <a:ext uri="{FF2B5EF4-FFF2-40B4-BE49-F238E27FC236}">
                <a16:creationId xmlns:a16="http://schemas.microsoft.com/office/drawing/2014/main" id="{D7A491B9-FE8A-4466-AB51-D447385A4D9A}"/>
              </a:ext>
            </a:extLst>
          </p:cNvPr>
          <p:cNvPicPr/>
          <p:nvPr/>
        </p:nvPicPr>
        <p:blipFill>
          <a:blip r:embed="rId10">
            <a:clrChange>
              <a:clrFrom>
                <a:srgbClr val="FFFFFF"/>
              </a:clrFrom>
              <a:clrTo>
                <a:srgbClr val="FFFFFF">
                  <a:alpha val="0"/>
                </a:srgbClr>
              </a:clrTo>
            </a:clrChange>
          </a:blip>
          <a:stretch>
            <a:fillRect/>
          </a:stretch>
        </p:blipFill>
        <p:spPr>
          <a:xfrm>
            <a:off x="2986268" y="3429000"/>
            <a:ext cx="5875168" cy="2438976"/>
          </a:xfrm>
          <a:prstGeom prst="rect">
            <a:avLst/>
          </a:prstGeom>
        </p:spPr>
      </p:pic>
    </p:spTree>
    <p:extLst>
      <p:ext uri="{BB962C8B-B14F-4D97-AF65-F5344CB8AC3E}">
        <p14:creationId xmlns:p14="http://schemas.microsoft.com/office/powerpoint/2010/main" val="3201083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205288" y="6181725"/>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7</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5976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4" name="表格 23">
            <a:extLst>
              <a:ext uri="{FF2B5EF4-FFF2-40B4-BE49-F238E27FC236}">
                <a16:creationId xmlns:a16="http://schemas.microsoft.com/office/drawing/2014/main" id="{88B635E6-9137-4A2B-873B-389D8A12FAD9}"/>
              </a:ext>
            </a:extLst>
          </p:cNvPr>
          <p:cNvGraphicFramePr>
            <a:graphicFrameLocks noGrp="1"/>
          </p:cNvGraphicFramePr>
          <p:nvPr>
            <p:extLst>
              <p:ext uri="{D42A27DB-BD31-4B8C-83A1-F6EECF244321}">
                <p14:modId xmlns:p14="http://schemas.microsoft.com/office/powerpoint/2010/main" val="1031538752"/>
              </p:ext>
            </p:extLst>
          </p:nvPr>
        </p:nvGraphicFramePr>
        <p:xfrm>
          <a:off x="421664" y="1512163"/>
          <a:ext cx="8125736" cy="4242328"/>
        </p:xfrm>
        <a:graphic>
          <a:graphicData uri="http://schemas.openxmlformats.org/drawingml/2006/table">
            <a:tbl>
              <a:tblPr firstRow="1" bandRow="1">
                <a:tableStyleId>{BC89EF96-8CEA-46FF-86C4-4CE0E7609802}</a:tableStyleId>
              </a:tblPr>
              <a:tblGrid>
                <a:gridCol w="1577683">
                  <a:extLst>
                    <a:ext uri="{9D8B030D-6E8A-4147-A177-3AD203B41FA5}">
                      <a16:colId xmlns:a16="http://schemas.microsoft.com/office/drawing/2014/main" val="3392252140"/>
                    </a:ext>
                  </a:extLst>
                </a:gridCol>
                <a:gridCol w="6548053">
                  <a:extLst>
                    <a:ext uri="{9D8B030D-6E8A-4147-A177-3AD203B41FA5}">
                      <a16:colId xmlns:a16="http://schemas.microsoft.com/office/drawing/2014/main" val="256457212"/>
                    </a:ext>
                  </a:extLst>
                </a:gridCol>
              </a:tblGrid>
              <a:tr h="354643">
                <a:tc>
                  <a:txBody>
                    <a:bodyPr/>
                    <a:lstStyle/>
                    <a:p>
                      <a:pPr marL="0" algn="ctr" defTabSz="457200" rtl="0" eaLnBrk="1" latinLnBrk="0" hangingPunct="1"/>
                      <a:r>
                        <a:rPr lang="zh-CN" altLang="en-US" sz="2000" b="0" kern="1200" dirty="0">
                          <a:solidFill>
                            <a:srgbClr val="FF0000"/>
                          </a:solidFill>
                          <a:latin typeface="微软雅黑" panose="020B0503020204020204" pitchFamily="34" charset="-122"/>
                          <a:ea typeface="微软雅黑" panose="020B0503020204020204" pitchFamily="34" charset="-122"/>
                        </a:rPr>
                        <a:t>安全符号</a:t>
                      </a:r>
                      <a:endParaRPr lang="zh-CN" altLang="en-US" sz="2000" b="0" kern="1200" dirty="0">
                        <a:solidFill>
                          <a:srgbClr val="FF0000"/>
                        </a:solidFill>
                        <a:latin typeface="微软雅黑" panose="020B0503020204020204" pitchFamily="34" charset="-122"/>
                        <a:ea typeface="微软雅黑" panose="020B0503020204020204" pitchFamily="34" charset="-122"/>
                        <a:cs typeface="+mn-cs"/>
                      </a:endParaRPr>
                    </a:p>
                  </a:txBody>
                  <a:tcPr anchor="ctr"/>
                </a:tc>
                <a:tc>
                  <a:txBody>
                    <a:bodyPr/>
                    <a:lstStyle/>
                    <a:p>
                      <a:pPr marL="0" algn="ctr" defTabSz="457200" rtl="0" eaLnBrk="1" latinLnBrk="0" hangingPunct="1"/>
                      <a:r>
                        <a:rPr lang="zh-CN" altLang="en-US" sz="2000" b="0" kern="1200" dirty="0">
                          <a:solidFill>
                            <a:srgbClr val="FF0000"/>
                          </a:solidFill>
                          <a:latin typeface="微软雅黑" panose="020B0503020204020204" pitchFamily="34" charset="-122"/>
                          <a:ea typeface="微软雅黑" panose="020B0503020204020204" pitchFamily="34" charset="-122"/>
                        </a:rPr>
                        <a:t>注意事项</a:t>
                      </a:r>
                      <a:endParaRPr lang="zh-CN" altLang="en-US" sz="2000" b="0" kern="1200" dirty="0">
                        <a:solidFill>
                          <a:srgbClr val="FF0000"/>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4029313774"/>
                  </a:ext>
                </a:extLst>
              </a:tr>
              <a:tr h="1084297">
                <a:tc>
                  <a:txBody>
                    <a:bodyPr/>
                    <a:lstStyle/>
                    <a:p>
                      <a:pPr marL="0" algn="l" defTabSz="457200" rtl="0" eaLnBrk="1" latinLnBrk="0" hangingPunct="1"/>
                      <a:endParaRPr lang="zh-CN" altLang="en-US" sz="1100" kern="1200" dirty="0">
                        <a:solidFill>
                          <a:prstClr val="black"/>
                        </a:solidFill>
                        <a:latin typeface="微软雅黑" panose="020B0503020204020204" pitchFamily="34" charset="-122"/>
                        <a:ea typeface="微软雅黑" panose="020B0503020204020204" pitchFamily="34" charset="-122"/>
                        <a:cs typeface="+mn-cs"/>
                      </a:endParaRPr>
                    </a:p>
                  </a:txBody>
                  <a:tcPr anchor="ctr"/>
                </a:tc>
                <a:tc>
                  <a:txBody>
                    <a:bodyPr/>
                    <a:lstStyle/>
                    <a:p>
                      <a:r>
                        <a:rPr lang="zh-CN" altLang="zh-CN" sz="2000" kern="1200" dirty="0">
                          <a:solidFill>
                            <a:schemeClr val="tx1"/>
                          </a:solidFill>
                          <a:effectLst/>
                          <a:latin typeface="微软雅黑" panose="020B0503020204020204" pitchFamily="34" charset="-122"/>
                          <a:ea typeface="微软雅黑" panose="020B0503020204020204" pitchFamily="34" charset="-122"/>
                          <a:cs typeface="+mn-cs"/>
                        </a:rPr>
                        <a:t>本次试验过程中的任何材料皆不可食用；</a:t>
                      </a:r>
                    </a:p>
                  </a:txBody>
                  <a:tcPr anchor="ctr"/>
                </a:tc>
                <a:extLst>
                  <a:ext uri="{0D108BD9-81ED-4DB2-BD59-A6C34878D82A}">
                    <a16:rowId xmlns:a16="http://schemas.microsoft.com/office/drawing/2014/main" val="3177046691"/>
                  </a:ext>
                </a:extLst>
              </a:tr>
              <a:tr h="1189627">
                <a:tc>
                  <a:txBody>
                    <a:bodyPr/>
                    <a:lstStyle/>
                    <a:p>
                      <a:pPr marL="0" algn="l" defTabSz="457200" rtl="0" eaLnBrk="1" latinLnBrk="0" hangingPunct="1"/>
                      <a:endParaRPr lang="zh-CN" altLang="en-US" sz="1100" kern="1200" dirty="0">
                        <a:solidFill>
                          <a:prstClr val="black"/>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zh-CN" altLang="en-US" sz="2000" kern="1200" dirty="0">
                          <a:solidFill>
                            <a:schemeClr val="tx1"/>
                          </a:solidFill>
                          <a:effectLst/>
                          <a:latin typeface="微软雅黑" panose="020B0503020204020204" pitchFamily="34" charset="-122"/>
                          <a:ea typeface="微软雅黑" panose="020B0503020204020204" pitchFamily="34" charset="-122"/>
                          <a:cs typeface="+mn-cs"/>
                        </a:rPr>
                        <a:t>当用剪刀和美工刀裁剪塑料片时，需要戴一次性劳保手套，注意将尖锐工具远离身体，小心刀口划伤手臂及脸部；</a:t>
                      </a:r>
                      <a:endParaRPr lang="zh-CN" altLang="zh-CN" sz="20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426882594"/>
                  </a:ext>
                </a:extLst>
              </a:tr>
              <a:tr h="1572164">
                <a:tc>
                  <a:txBody>
                    <a:bodyPr/>
                    <a:lstStyle/>
                    <a:p>
                      <a:pPr marL="0" algn="l" defTabSz="457200" rtl="0" eaLnBrk="1" latinLnBrk="0" hangingPunct="1"/>
                      <a:endParaRPr lang="zh-CN" altLang="en-US" sz="1100" kern="1200" dirty="0">
                        <a:solidFill>
                          <a:prstClr val="black"/>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zh-CN" altLang="en-US" sz="2000" kern="1200" dirty="0">
                          <a:solidFill>
                            <a:schemeClr val="tx1"/>
                          </a:solidFill>
                          <a:effectLst/>
                          <a:latin typeface="微软雅黑" panose="020B0503020204020204" pitchFamily="34" charset="-122"/>
                          <a:ea typeface="微软雅黑" panose="020B0503020204020204" pitchFamily="34" charset="-122"/>
                          <a:cs typeface="+mn-cs"/>
                        </a:rPr>
                        <a:t>试验中所使用的过滤材料进入下水道容易造成堵塞，使用过的材料要进行回收或放入指定垃圾桶。</a:t>
                      </a:r>
                      <a:endParaRPr lang="zh-CN" altLang="zh-CN" sz="20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615515095"/>
                  </a:ext>
                </a:extLst>
              </a:tr>
            </a:tbl>
          </a:graphicData>
        </a:graphic>
      </p:graphicFrame>
      <p:pic>
        <p:nvPicPr>
          <p:cNvPr id="15" name="图片 14">
            <a:extLst>
              <a:ext uri="{FF2B5EF4-FFF2-40B4-BE49-F238E27FC236}">
                <a16:creationId xmlns:a16="http://schemas.microsoft.com/office/drawing/2014/main" id="{09DD5FD9-3012-46C6-B362-6B95FF607787}"/>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5667" y="3163303"/>
            <a:ext cx="740398" cy="730686"/>
          </a:xfrm>
          <a:prstGeom prst="rect">
            <a:avLst/>
          </a:prstGeom>
        </p:spPr>
      </p:pic>
      <p:pic>
        <p:nvPicPr>
          <p:cNvPr id="38" name="图片 37">
            <a:extLst>
              <a:ext uri="{FF2B5EF4-FFF2-40B4-BE49-F238E27FC236}">
                <a16:creationId xmlns:a16="http://schemas.microsoft.com/office/drawing/2014/main" id="{B8EA6DF3-A9FA-4F9C-874A-07166666AD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32" name="1 Título">
            <a:extLst>
              <a:ext uri="{FF2B5EF4-FFF2-40B4-BE49-F238E27FC236}">
                <a16:creationId xmlns:a16="http://schemas.microsoft.com/office/drawing/2014/main" id="{BD0B8876-0F9E-49DC-98D8-D3E44CD2628B}"/>
              </a:ext>
            </a:extLst>
          </p:cNvPr>
          <p:cNvSpPr txBox="1">
            <a:spLocks noChangeArrowheads="1"/>
          </p:cNvSpPr>
          <p:nvPr/>
        </p:nvSpPr>
        <p:spPr bwMode="auto">
          <a:xfrm>
            <a:off x="396000" y="-21600"/>
            <a:ext cx="40712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请注意以下安全事项</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35" name="文本框 34">
            <a:extLst>
              <a:ext uri="{FF2B5EF4-FFF2-40B4-BE49-F238E27FC236}">
                <a16:creationId xmlns:a16="http://schemas.microsoft.com/office/drawing/2014/main" id="{40479F36-F12F-4B10-8D3D-1540F4EE617D}"/>
              </a:ext>
            </a:extLst>
          </p:cNvPr>
          <p:cNvSpPr txBox="1"/>
          <p:nvPr/>
        </p:nvSpPr>
        <p:spPr>
          <a:xfrm>
            <a:off x="396000" y="446400"/>
            <a:ext cx="4071225"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Please pay attention to</a:t>
            </a:r>
          </a:p>
        </p:txBody>
      </p:sp>
      <p:sp>
        <p:nvSpPr>
          <p:cNvPr id="3" name="文本框 2">
            <a:extLst>
              <a:ext uri="{FF2B5EF4-FFF2-40B4-BE49-F238E27FC236}">
                <a16:creationId xmlns:a16="http://schemas.microsoft.com/office/drawing/2014/main" id="{6ADD733F-9AFD-430A-86D1-206623503C0F}"/>
              </a:ext>
            </a:extLst>
          </p:cNvPr>
          <p:cNvSpPr txBox="1"/>
          <p:nvPr/>
        </p:nvSpPr>
        <p:spPr>
          <a:xfrm>
            <a:off x="396000" y="918000"/>
            <a:ext cx="3944711" cy="738664"/>
          </a:xfrm>
          <a:prstGeom prst="rect">
            <a:avLst/>
          </a:prstGeom>
          <a:noFill/>
        </p:spPr>
        <p:txBody>
          <a:bodyPr wrap="square" rtlCol="0">
            <a:spAutoFit/>
          </a:bodyPr>
          <a:lstStyle/>
          <a:p>
            <a:r>
              <a:rPr lang="en-US" altLang="zh-CN" sz="2400" b="1" dirty="0">
                <a:solidFill>
                  <a:schemeClr val="tx1">
                    <a:lumMod val="65000"/>
                    <a:lumOff val="35000"/>
                  </a:schemeClr>
                </a:solidFill>
                <a:latin typeface="Arial" panose="020B0604020202020204" pitchFamily="34" charset="0"/>
              </a:rPr>
              <a:t>the</a:t>
            </a:r>
            <a:r>
              <a:rPr lang="zh-CN" altLang="en-US" sz="2400" b="1" dirty="0">
                <a:solidFill>
                  <a:schemeClr val="tx1">
                    <a:lumMod val="65000"/>
                    <a:lumOff val="35000"/>
                  </a:schemeClr>
                </a:solidFill>
                <a:latin typeface="Arial" panose="020B0604020202020204" pitchFamily="34" charset="0"/>
              </a:rPr>
              <a:t> </a:t>
            </a:r>
            <a:r>
              <a:rPr lang="en-US" altLang="zh-CN" sz="2400" b="1" dirty="0">
                <a:solidFill>
                  <a:schemeClr val="tx1">
                    <a:lumMod val="65000"/>
                    <a:lumOff val="35000"/>
                  </a:schemeClr>
                </a:solidFill>
                <a:latin typeface="Arial" panose="020B0604020202020204" pitchFamily="34" charset="0"/>
              </a:rPr>
              <a:t>following</a:t>
            </a:r>
            <a:r>
              <a:rPr lang="zh-CN" altLang="en-US" sz="2400" b="1" dirty="0">
                <a:solidFill>
                  <a:schemeClr val="tx1">
                    <a:lumMod val="65000"/>
                    <a:lumOff val="35000"/>
                  </a:schemeClr>
                </a:solidFill>
                <a:latin typeface="Arial" panose="020B0604020202020204" pitchFamily="34" charset="0"/>
              </a:rPr>
              <a:t> </a:t>
            </a:r>
            <a:r>
              <a:rPr lang="en-US" altLang="zh-CN" sz="2400" b="1" dirty="0">
                <a:solidFill>
                  <a:schemeClr val="tx1">
                    <a:lumMod val="65000"/>
                    <a:lumOff val="35000"/>
                  </a:schemeClr>
                </a:solidFill>
                <a:latin typeface="Arial" panose="020B0604020202020204" pitchFamily="34" charset="0"/>
              </a:rPr>
              <a:t>safety</a:t>
            </a:r>
            <a:r>
              <a:rPr lang="zh-CN" altLang="en-US" sz="2400" b="1" dirty="0">
                <a:solidFill>
                  <a:schemeClr val="tx1">
                    <a:lumMod val="65000"/>
                    <a:lumOff val="35000"/>
                  </a:schemeClr>
                </a:solidFill>
                <a:latin typeface="Arial" panose="020B0604020202020204" pitchFamily="34" charset="0"/>
              </a:rPr>
              <a:t> </a:t>
            </a:r>
            <a:r>
              <a:rPr lang="en-US" altLang="zh-CN" sz="2400" b="1" dirty="0">
                <a:solidFill>
                  <a:schemeClr val="tx1">
                    <a:lumMod val="65000"/>
                    <a:lumOff val="35000"/>
                  </a:schemeClr>
                </a:solidFill>
                <a:latin typeface="Arial" panose="020B0604020202020204" pitchFamily="34" charset="0"/>
              </a:rPr>
              <a:t>items </a:t>
            </a:r>
            <a:endParaRPr lang="zh-CN" altLang="zh-CN" sz="2400" b="1" dirty="0">
              <a:solidFill>
                <a:schemeClr val="tx1">
                  <a:lumMod val="65000"/>
                  <a:lumOff val="35000"/>
                </a:schemeClr>
              </a:solidFill>
              <a:latin typeface="Arial" panose="020B0604020202020204" pitchFamily="34" charset="0"/>
            </a:endParaRPr>
          </a:p>
          <a:p>
            <a:endParaRPr lang="zh-CN" altLang="en-US" dirty="0"/>
          </a:p>
        </p:txBody>
      </p:sp>
      <p:sp>
        <p:nvSpPr>
          <p:cNvPr id="39" name="1 Título">
            <a:extLst>
              <a:ext uri="{FF2B5EF4-FFF2-40B4-BE49-F238E27FC236}">
                <a16:creationId xmlns:a16="http://schemas.microsoft.com/office/drawing/2014/main" id="{47FA9C66-EE20-429F-87C7-F6FEE9852663}"/>
              </a:ext>
            </a:extLst>
          </p:cNvPr>
          <p:cNvSpPr txBox="1">
            <a:spLocks noChangeArrowheads="1"/>
          </p:cNvSpPr>
          <p:nvPr/>
        </p:nvSpPr>
        <p:spPr bwMode="auto">
          <a:xfrm>
            <a:off x="6660000" y="234001"/>
            <a:ext cx="2193023" cy="6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Safety precautions</a:t>
            </a:r>
            <a:endParaRPr lang="zh-CN" altLang="en-US" sz="1600" b="1" dirty="0">
              <a:solidFill>
                <a:schemeClr val="tx1">
                  <a:lumMod val="65000"/>
                  <a:lumOff val="35000"/>
                </a:schemeClr>
              </a:solidFill>
            </a:endParaRPr>
          </a:p>
        </p:txBody>
      </p:sp>
      <p:sp>
        <p:nvSpPr>
          <p:cNvPr id="41" name="TextBox 16">
            <a:extLst>
              <a:ext uri="{FF2B5EF4-FFF2-40B4-BE49-F238E27FC236}">
                <a16:creationId xmlns:a16="http://schemas.microsoft.com/office/drawing/2014/main" id="{E0F48609-FA89-4964-B854-657DBCBC4928}"/>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42" name="TextBox 13">
            <a:extLst>
              <a:ext uri="{FF2B5EF4-FFF2-40B4-BE49-F238E27FC236}">
                <a16:creationId xmlns:a16="http://schemas.microsoft.com/office/drawing/2014/main" id="{55EC4A01-749F-4E05-BBAD-E6F95C9801AA}"/>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pic>
        <p:nvPicPr>
          <p:cNvPr id="43" name="图片 42">
            <a:extLst>
              <a:ext uri="{FF2B5EF4-FFF2-40B4-BE49-F238E27FC236}">
                <a16:creationId xmlns:a16="http://schemas.microsoft.com/office/drawing/2014/main" id="{C1D6392C-394D-42EA-901B-C242B115510E}"/>
              </a:ext>
            </a:extLst>
          </p:cNvPr>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2480" y="2040651"/>
            <a:ext cx="743585" cy="738664"/>
          </a:xfrm>
          <a:prstGeom prst="rect">
            <a:avLst/>
          </a:prstGeom>
        </p:spPr>
      </p:pic>
      <p:pic>
        <p:nvPicPr>
          <p:cNvPr id="26" name="图片 25" descr="C:\Users\lenovo\AppData\Local\Microsoft\Windows\INetCache\Content.Word\垃圾桶.jpg">
            <a:extLst>
              <a:ext uri="{FF2B5EF4-FFF2-40B4-BE49-F238E27FC236}">
                <a16:creationId xmlns:a16="http://schemas.microsoft.com/office/drawing/2014/main" id="{AAE56420-F59A-480F-80E2-2972D9721DE7}"/>
              </a:ext>
            </a:extLst>
          </p:cNvPr>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4897" y="4625508"/>
            <a:ext cx="740398" cy="738664"/>
          </a:xfrm>
          <a:prstGeom prst="rect">
            <a:avLst/>
          </a:prstGeom>
          <a:noFill/>
          <a:ln>
            <a:noFill/>
          </a:ln>
        </p:spPr>
      </p:pic>
    </p:spTree>
    <p:extLst>
      <p:ext uri="{BB962C8B-B14F-4D97-AF65-F5344CB8AC3E}">
        <p14:creationId xmlns:p14="http://schemas.microsoft.com/office/powerpoint/2010/main" val="322234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par>
                                <p:cTn id="10" presetID="53" presetClass="entr" presetSubtype="16"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105578"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Making</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制作</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25" name="1 Título">
            <a:extLst>
              <a:ext uri="{FF2B5EF4-FFF2-40B4-BE49-F238E27FC236}">
                <a16:creationId xmlns:a16="http://schemas.microsoft.com/office/drawing/2014/main" id="{07C638DB-9000-4AB6-BD90-CE956A5CD943}"/>
              </a:ext>
            </a:extLst>
          </p:cNvPr>
          <p:cNvSpPr txBox="1">
            <a:spLocks noChangeArrowheads="1"/>
          </p:cNvSpPr>
          <p:nvPr/>
        </p:nvSpPr>
        <p:spPr bwMode="auto">
          <a:xfrm>
            <a:off x="6660000" y="234000"/>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lvl="0" algn="r" eaLnBrk="1" hangingPunct="1">
              <a:defRPr/>
            </a:pPr>
            <a:r>
              <a:rPr lang="en-US" altLang="zh-CN" sz="1600" b="1" dirty="0">
                <a:solidFill>
                  <a:schemeClr val="bg2">
                    <a:lumMod val="50000"/>
                  </a:schemeClr>
                </a:solidFill>
                <a:ea typeface="微软雅黑" panose="020B0503020204020204" pitchFamily="34" charset="-122"/>
                <a:cs typeface="Arial" panose="020B0604020202020204" pitchFamily="34" charset="0"/>
              </a:rPr>
              <a:t>Design and manufacture</a:t>
            </a:r>
            <a:endParaRPr lang="zh-CN" altLang="en-US" sz="1600" b="1" dirty="0">
              <a:solidFill>
                <a:schemeClr val="bg2">
                  <a:lumMod val="50000"/>
                </a:schemeClr>
              </a:solidFill>
              <a:ea typeface="微软雅黑" panose="020B0503020204020204" pitchFamily="34" charset="-122"/>
              <a:cs typeface="Arial" panose="020B0604020202020204" pitchFamily="34" charset="0"/>
            </a:endParaRPr>
          </a:p>
        </p:txBody>
      </p:sp>
      <p:sp>
        <p:nvSpPr>
          <p:cNvPr id="32" name="文本框 2">
            <a:extLst>
              <a:ext uri="{FF2B5EF4-FFF2-40B4-BE49-F238E27FC236}">
                <a16:creationId xmlns:a16="http://schemas.microsoft.com/office/drawing/2014/main" id="{0BEA863B-E3F4-405A-A72A-2EB4A0537A24}"/>
              </a:ext>
            </a:extLst>
          </p:cNvPr>
          <p:cNvSpPr txBox="1">
            <a:spLocks noChangeArrowheads="1"/>
          </p:cNvSpPr>
          <p:nvPr/>
        </p:nvSpPr>
        <p:spPr bwMode="auto">
          <a:xfrm>
            <a:off x="2559935" y="7890510"/>
            <a:ext cx="4956810" cy="198882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endParaRPr lang="en-US" sz="1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1" name="Rectangle 10">
            <a:extLst>
              <a:ext uri="{FF2B5EF4-FFF2-40B4-BE49-F238E27FC236}">
                <a16:creationId xmlns:a16="http://schemas.microsoft.com/office/drawing/2014/main" id="{9C4B0B71-96A5-4939-A435-DBF42AC8528F}"/>
              </a:ext>
            </a:extLst>
          </p:cNvPr>
          <p:cNvSpPr>
            <a:spLocks noChangeArrowheads="1"/>
          </p:cNvSpPr>
          <p:nvPr/>
        </p:nvSpPr>
        <p:spPr bwMode="auto">
          <a:xfrm>
            <a:off x="1256915" y="249555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pic>
        <p:nvPicPr>
          <p:cNvPr id="27" name="图片 26">
            <a:extLst>
              <a:ext uri="{FF2B5EF4-FFF2-40B4-BE49-F238E27FC236}">
                <a16:creationId xmlns:a16="http://schemas.microsoft.com/office/drawing/2014/main" id="{3B91CD08-6E0B-4B63-9D43-144DA3177A79}"/>
              </a:ext>
            </a:extLst>
          </p:cNvPr>
          <p:cNvPicPr/>
          <p:nvPr/>
        </p:nvPicPr>
        <p:blipFill>
          <a:blip r:embed="rId9">
            <a:clrChange>
              <a:clrFrom>
                <a:srgbClr val="FFFFFF"/>
              </a:clrFrom>
              <a:clrTo>
                <a:srgbClr val="FFFFFF">
                  <a:alpha val="0"/>
                </a:srgbClr>
              </a:clrTo>
            </a:clrChange>
          </a:blip>
          <a:stretch>
            <a:fillRect/>
          </a:stretch>
        </p:blipFill>
        <p:spPr>
          <a:xfrm>
            <a:off x="2771836" y="853112"/>
            <a:ext cx="6238754" cy="2480259"/>
          </a:xfrm>
          <a:prstGeom prst="rect">
            <a:avLst/>
          </a:prstGeom>
        </p:spPr>
      </p:pic>
      <p:sp>
        <p:nvSpPr>
          <p:cNvPr id="2" name="文本框 1">
            <a:extLst>
              <a:ext uri="{FF2B5EF4-FFF2-40B4-BE49-F238E27FC236}">
                <a16:creationId xmlns:a16="http://schemas.microsoft.com/office/drawing/2014/main" id="{3ED969F9-9B6E-44A1-B04F-7C25804C4571}"/>
              </a:ext>
            </a:extLst>
          </p:cNvPr>
          <p:cNvSpPr txBox="1"/>
          <p:nvPr/>
        </p:nvSpPr>
        <p:spPr>
          <a:xfrm>
            <a:off x="540130" y="2142651"/>
            <a:ext cx="1723549" cy="461665"/>
          </a:xfrm>
          <a:prstGeom prst="rect">
            <a:avLst/>
          </a:prstGeom>
          <a:noFill/>
        </p:spPr>
        <p:txBody>
          <a:bodyPr wrap="none" rtlCol="0">
            <a:spAutoFit/>
          </a:bodyPr>
          <a:lstStyle/>
          <a:p>
            <a:r>
              <a:rPr lang="zh-CN" altLang="en-US" sz="2400" dirty="0">
                <a:latin typeface="楷体" panose="02010609060101010101" pitchFamily="49" charset="-122"/>
                <a:ea typeface="楷体" panose="02010609060101010101" pitchFamily="49" charset="-122"/>
              </a:rPr>
              <a:t>制作旋转盘</a:t>
            </a:r>
          </a:p>
        </p:txBody>
      </p:sp>
      <p:pic>
        <p:nvPicPr>
          <p:cNvPr id="28" name="图片 27">
            <a:extLst>
              <a:ext uri="{FF2B5EF4-FFF2-40B4-BE49-F238E27FC236}">
                <a16:creationId xmlns:a16="http://schemas.microsoft.com/office/drawing/2014/main" id="{0FC1D549-C1BA-4CF1-8810-16FAD6B4E8DD}"/>
              </a:ext>
            </a:extLst>
          </p:cNvPr>
          <p:cNvPicPr/>
          <p:nvPr/>
        </p:nvPicPr>
        <p:blipFill>
          <a:blip r:embed="rId10">
            <a:clrChange>
              <a:clrFrom>
                <a:srgbClr val="FFFFFF"/>
              </a:clrFrom>
              <a:clrTo>
                <a:srgbClr val="FFFFFF">
                  <a:alpha val="0"/>
                </a:srgbClr>
              </a:clrTo>
            </a:clrChange>
          </a:blip>
          <a:stretch>
            <a:fillRect/>
          </a:stretch>
        </p:blipFill>
        <p:spPr>
          <a:xfrm>
            <a:off x="2794548" y="3454416"/>
            <a:ext cx="6238753" cy="2412638"/>
          </a:xfrm>
          <a:prstGeom prst="rect">
            <a:avLst/>
          </a:prstGeom>
        </p:spPr>
      </p:pic>
      <p:sp>
        <p:nvSpPr>
          <p:cNvPr id="3" name="文本框 2">
            <a:extLst>
              <a:ext uri="{FF2B5EF4-FFF2-40B4-BE49-F238E27FC236}">
                <a16:creationId xmlns:a16="http://schemas.microsoft.com/office/drawing/2014/main" id="{CB0D7512-E3BB-45B3-AD66-3A1CE0EB5B51}"/>
              </a:ext>
            </a:extLst>
          </p:cNvPr>
          <p:cNvSpPr txBox="1"/>
          <p:nvPr/>
        </p:nvSpPr>
        <p:spPr>
          <a:xfrm>
            <a:off x="528610" y="4695609"/>
            <a:ext cx="2031325" cy="461665"/>
          </a:xfrm>
          <a:prstGeom prst="rect">
            <a:avLst/>
          </a:prstGeom>
          <a:noFill/>
        </p:spPr>
        <p:txBody>
          <a:bodyPr wrap="none" rtlCol="0">
            <a:spAutoFit/>
          </a:bodyPr>
          <a:lstStyle/>
          <a:p>
            <a:r>
              <a:rPr lang="zh-CN" altLang="en-US" sz="2400" dirty="0">
                <a:latin typeface="楷体" panose="02010609060101010101" pitchFamily="49" charset="-122"/>
                <a:ea typeface="楷体" panose="02010609060101010101" pitchFamily="49" charset="-122"/>
              </a:rPr>
              <a:t>制作支撑底座</a:t>
            </a:r>
          </a:p>
        </p:txBody>
      </p:sp>
    </p:spTree>
    <p:extLst>
      <p:ext uri="{BB962C8B-B14F-4D97-AF65-F5344CB8AC3E}">
        <p14:creationId xmlns:p14="http://schemas.microsoft.com/office/powerpoint/2010/main" val="6109222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105578"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Making</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制作</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25" name="1 Título">
            <a:extLst>
              <a:ext uri="{FF2B5EF4-FFF2-40B4-BE49-F238E27FC236}">
                <a16:creationId xmlns:a16="http://schemas.microsoft.com/office/drawing/2014/main" id="{07C638DB-9000-4AB6-BD90-CE956A5CD943}"/>
              </a:ext>
            </a:extLst>
          </p:cNvPr>
          <p:cNvSpPr txBox="1">
            <a:spLocks noChangeArrowheads="1"/>
          </p:cNvSpPr>
          <p:nvPr/>
        </p:nvSpPr>
        <p:spPr bwMode="auto">
          <a:xfrm>
            <a:off x="6660000" y="234000"/>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lvl="0" algn="r" eaLnBrk="1" hangingPunct="1">
              <a:defRPr/>
            </a:pPr>
            <a:r>
              <a:rPr lang="en-US" altLang="zh-CN" sz="1600" b="1" dirty="0">
                <a:solidFill>
                  <a:schemeClr val="bg2">
                    <a:lumMod val="50000"/>
                  </a:schemeClr>
                </a:solidFill>
                <a:ea typeface="微软雅黑" panose="020B0503020204020204" pitchFamily="34" charset="-122"/>
                <a:cs typeface="Arial" panose="020B0604020202020204" pitchFamily="34" charset="0"/>
              </a:rPr>
              <a:t>Design and manufacture</a:t>
            </a:r>
            <a:endParaRPr lang="zh-CN" altLang="en-US" sz="1600" b="1" dirty="0">
              <a:solidFill>
                <a:schemeClr val="bg2">
                  <a:lumMod val="50000"/>
                </a:schemeClr>
              </a:solidFill>
              <a:ea typeface="微软雅黑" panose="020B0503020204020204" pitchFamily="34" charset="-122"/>
              <a:cs typeface="Arial" panose="020B0604020202020204" pitchFamily="34" charset="0"/>
            </a:endParaRPr>
          </a:p>
        </p:txBody>
      </p:sp>
      <p:sp>
        <p:nvSpPr>
          <p:cNvPr id="32" name="文本框 2">
            <a:extLst>
              <a:ext uri="{FF2B5EF4-FFF2-40B4-BE49-F238E27FC236}">
                <a16:creationId xmlns:a16="http://schemas.microsoft.com/office/drawing/2014/main" id="{0BEA863B-E3F4-405A-A72A-2EB4A0537A24}"/>
              </a:ext>
            </a:extLst>
          </p:cNvPr>
          <p:cNvSpPr txBox="1">
            <a:spLocks noChangeArrowheads="1"/>
          </p:cNvSpPr>
          <p:nvPr/>
        </p:nvSpPr>
        <p:spPr bwMode="auto">
          <a:xfrm>
            <a:off x="2559935" y="7890510"/>
            <a:ext cx="4956810" cy="198882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endParaRPr lang="en-US" sz="1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1" name="Rectangle 10">
            <a:extLst>
              <a:ext uri="{FF2B5EF4-FFF2-40B4-BE49-F238E27FC236}">
                <a16:creationId xmlns:a16="http://schemas.microsoft.com/office/drawing/2014/main" id="{9C4B0B71-96A5-4939-A435-DBF42AC8528F}"/>
              </a:ext>
            </a:extLst>
          </p:cNvPr>
          <p:cNvSpPr>
            <a:spLocks noChangeArrowheads="1"/>
          </p:cNvSpPr>
          <p:nvPr/>
        </p:nvSpPr>
        <p:spPr bwMode="auto">
          <a:xfrm>
            <a:off x="1256915" y="249555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2" name="文本框 1">
            <a:extLst>
              <a:ext uri="{FF2B5EF4-FFF2-40B4-BE49-F238E27FC236}">
                <a16:creationId xmlns:a16="http://schemas.microsoft.com/office/drawing/2014/main" id="{3ED969F9-9B6E-44A1-B04F-7C25804C4571}"/>
              </a:ext>
            </a:extLst>
          </p:cNvPr>
          <p:cNvSpPr txBox="1"/>
          <p:nvPr/>
        </p:nvSpPr>
        <p:spPr>
          <a:xfrm>
            <a:off x="254429" y="2108608"/>
            <a:ext cx="2646878" cy="461665"/>
          </a:xfrm>
          <a:prstGeom prst="rect">
            <a:avLst/>
          </a:prstGeom>
          <a:noFill/>
        </p:spPr>
        <p:txBody>
          <a:bodyPr wrap="none" rtlCol="0">
            <a:spAutoFit/>
          </a:bodyPr>
          <a:lstStyle/>
          <a:p>
            <a:r>
              <a:rPr lang="zh-CN" altLang="en-US" sz="2400" dirty="0">
                <a:latin typeface="楷体" panose="02010609060101010101" pitchFamily="49" charset="-122"/>
                <a:ea typeface="楷体" panose="02010609060101010101" pitchFamily="49" charset="-122"/>
              </a:rPr>
              <a:t>加工雪糕棒做支柱</a:t>
            </a:r>
          </a:p>
        </p:txBody>
      </p:sp>
      <p:sp>
        <p:nvSpPr>
          <p:cNvPr id="3" name="文本框 2">
            <a:extLst>
              <a:ext uri="{FF2B5EF4-FFF2-40B4-BE49-F238E27FC236}">
                <a16:creationId xmlns:a16="http://schemas.microsoft.com/office/drawing/2014/main" id="{CB0D7512-E3BB-45B3-AD66-3A1CE0EB5B51}"/>
              </a:ext>
            </a:extLst>
          </p:cNvPr>
          <p:cNvSpPr txBox="1"/>
          <p:nvPr/>
        </p:nvSpPr>
        <p:spPr>
          <a:xfrm>
            <a:off x="153868" y="4695609"/>
            <a:ext cx="2848000" cy="461665"/>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组装全息投影模型</a:t>
            </a:r>
          </a:p>
        </p:txBody>
      </p:sp>
      <p:pic>
        <p:nvPicPr>
          <p:cNvPr id="30" name="图片 29" descr="C:\Users\MyPC\AppData\Local\Temp\WeChat Files\671157710955744977.jpg">
            <a:extLst>
              <a:ext uri="{FF2B5EF4-FFF2-40B4-BE49-F238E27FC236}">
                <a16:creationId xmlns:a16="http://schemas.microsoft.com/office/drawing/2014/main" id="{A86B6691-F62A-4135-AC7A-6C2B93B8FF23}"/>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3453896" y="1011636"/>
            <a:ext cx="1831097" cy="2534853"/>
          </a:xfrm>
          <a:prstGeom prst="rect">
            <a:avLst/>
          </a:prstGeom>
          <a:noFill/>
          <a:ln>
            <a:noFill/>
          </a:ln>
        </p:spPr>
      </p:pic>
      <p:pic>
        <p:nvPicPr>
          <p:cNvPr id="33" name="图片 32">
            <a:extLst>
              <a:ext uri="{FF2B5EF4-FFF2-40B4-BE49-F238E27FC236}">
                <a16:creationId xmlns:a16="http://schemas.microsoft.com/office/drawing/2014/main" id="{2E6F93F4-420F-4FB3-8A33-CEA703A087CA}"/>
              </a:ext>
            </a:extLst>
          </p:cNvPr>
          <p:cNvPicPr/>
          <p:nvPr/>
        </p:nvPicPr>
        <p:blipFill>
          <a:blip r:embed="rId10">
            <a:clrChange>
              <a:clrFrom>
                <a:srgbClr val="FFFFFF"/>
              </a:clrFrom>
              <a:clrTo>
                <a:srgbClr val="FFFFFF">
                  <a:alpha val="0"/>
                </a:srgbClr>
              </a:clrTo>
            </a:clrChange>
          </a:blip>
          <a:stretch>
            <a:fillRect/>
          </a:stretch>
        </p:blipFill>
        <p:spPr>
          <a:xfrm>
            <a:off x="3001868" y="3663390"/>
            <a:ext cx="5714137" cy="2242624"/>
          </a:xfrm>
          <a:prstGeom prst="rect">
            <a:avLst/>
          </a:prstGeom>
        </p:spPr>
      </p:pic>
    </p:spTree>
    <p:extLst>
      <p:ext uri="{BB962C8B-B14F-4D97-AF65-F5344CB8AC3E}">
        <p14:creationId xmlns:p14="http://schemas.microsoft.com/office/powerpoint/2010/main" val="4613076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12</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6A77A52-ABD7-4C71-BD88-11D02DD40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6" name="文本框 25">
            <a:extLst>
              <a:ext uri="{FF2B5EF4-FFF2-40B4-BE49-F238E27FC236}">
                <a16:creationId xmlns:a16="http://schemas.microsoft.com/office/drawing/2014/main" id="{7F1EC9F9-C1F3-4964-B6F8-7D4DB1610B76}"/>
              </a:ext>
            </a:extLst>
          </p:cNvPr>
          <p:cNvSpPr txBox="1"/>
          <p:nvPr/>
        </p:nvSpPr>
        <p:spPr>
          <a:xfrm>
            <a:off x="396000" y="446400"/>
            <a:ext cx="6105578"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Making</a:t>
            </a:r>
            <a:endParaRPr lang="zh-CN" altLang="zh-CN" sz="2800" b="1" dirty="0">
              <a:solidFill>
                <a:schemeClr val="tx1">
                  <a:lumMod val="65000"/>
                  <a:lumOff val="35000"/>
                </a:schemeClr>
              </a:solidFill>
              <a:latin typeface="Arial" panose="020B0604020202020204" pitchFamily="34" charset="0"/>
            </a:endParaRPr>
          </a:p>
        </p:txBody>
      </p:sp>
      <p:sp>
        <p:nvSpPr>
          <p:cNvPr id="29" name="1 Título">
            <a:extLst>
              <a:ext uri="{FF2B5EF4-FFF2-40B4-BE49-F238E27FC236}">
                <a16:creationId xmlns:a16="http://schemas.microsoft.com/office/drawing/2014/main" id="{B7D4561F-4526-400D-9316-817C042DB3B1}"/>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制作</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2" name="TextBox 16">
            <a:extLst>
              <a:ext uri="{FF2B5EF4-FFF2-40B4-BE49-F238E27FC236}">
                <a16:creationId xmlns:a16="http://schemas.microsoft.com/office/drawing/2014/main" id="{6A952592-ABFB-4409-8BE5-07CB7D098C4C}"/>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F1086BA2-42B9-411B-ACC9-80AC66AAE524}"/>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25" name="1 Título">
            <a:extLst>
              <a:ext uri="{FF2B5EF4-FFF2-40B4-BE49-F238E27FC236}">
                <a16:creationId xmlns:a16="http://schemas.microsoft.com/office/drawing/2014/main" id="{07C638DB-9000-4AB6-BD90-CE956A5CD943}"/>
              </a:ext>
            </a:extLst>
          </p:cNvPr>
          <p:cNvSpPr txBox="1">
            <a:spLocks noChangeArrowheads="1"/>
          </p:cNvSpPr>
          <p:nvPr/>
        </p:nvSpPr>
        <p:spPr bwMode="auto">
          <a:xfrm>
            <a:off x="6660000" y="234000"/>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lvl="0" algn="r" eaLnBrk="1" hangingPunct="1">
              <a:defRPr/>
            </a:pPr>
            <a:r>
              <a:rPr lang="en-US" altLang="zh-CN" sz="1600" b="1" dirty="0">
                <a:solidFill>
                  <a:schemeClr val="bg2">
                    <a:lumMod val="50000"/>
                  </a:schemeClr>
                </a:solidFill>
                <a:ea typeface="微软雅黑" panose="020B0503020204020204" pitchFamily="34" charset="-122"/>
                <a:cs typeface="Arial" panose="020B0604020202020204" pitchFamily="34" charset="0"/>
              </a:rPr>
              <a:t>Design and manufacture</a:t>
            </a:r>
            <a:endParaRPr lang="zh-CN" altLang="en-US" sz="1600" b="1" dirty="0">
              <a:solidFill>
                <a:schemeClr val="bg2">
                  <a:lumMod val="50000"/>
                </a:schemeClr>
              </a:solidFill>
              <a:ea typeface="微软雅黑" panose="020B0503020204020204" pitchFamily="34" charset="-122"/>
              <a:cs typeface="Arial" panose="020B0604020202020204" pitchFamily="34" charset="0"/>
            </a:endParaRPr>
          </a:p>
        </p:txBody>
      </p:sp>
      <p:sp>
        <p:nvSpPr>
          <p:cNvPr id="32" name="文本框 2">
            <a:extLst>
              <a:ext uri="{FF2B5EF4-FFF2-40B4-BE49-F238E27FC236}">
                <a16:creationId xmlns:a16="http://schemas.microsoft.com/office/drawing/2014/main" id="{0BEA863B-E3F4-405A-A72A-2EB4A0537A24}"/>
              </a:ext>
            </a:extLst>
          </p:cNvPr>
          <p:cNvSpPr txBox="1">
            <a:spLocks noChangeArrowheads="1"/>
          </p:cNvSpPr>
          <p:nvPr/>
        </p:nvSpPr>
        <p:spPr bwMode="auto">
          <a:xfrm>
            <a:off x="2559935" y="7890510"/>
            <a:ext cx="4956810" cy="198882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endParaRPr lang="en-US" sz="1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1" name="Rectangle 10">
            <a:extLst>
              <a:ext uri="{FF2B5EF4-FFF2-40B4-BE49-F238E27FC236}">
                <a16:creationId xmlns:a16="http://schemas.microsoft.com/office/drawing/2014/main" id="{9C4B0B71-96A5-4939-A435-DBF42AC8528F}"/>
              </a:ext>
            </a:extLst>
          </p:cNvPr>
          <p:cNvSpPr>
            <a:spLocks noChangeArrowheads="1"/>
          </p:cNvSpPr>
          <p:nvPr/>
        </p:nvSpPr>
        <p:spPr bwMode="auto">
          <a:xfrm>
            <a:off x="1256915" y="249555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pic>
        <p:nvPicPr>
          <p:cNvPr id="27" name="图片 26">
            <a:extLst>
              <a:ext uri="{FF2B5EF4-FFF2-40B4-BE49-F238E27FC236}">
                <a16:creationId xmlns:a16="http://schemas.microsoft.com/office/drawing/2014/main" id="{A51D7F05-8F31-4CA5-AAA5-ECC26F534887}"/>
              </a:ext>
            </a:extLst>
          </p:cNvPr>
          <p:cNvPicPr/>
          <p:nvPr/>
        </p:nvPicPr>
        <p:blipFill>
          <a:blip r:embed="rId9">
            <a:clrChange>
              <a:clrFrom>
                <a:srgbClr val="FFFFFF"/>
              </a:clrFrom>
              <a:clrTo>
                <a:srgbClr val="FFFFFF">
                  <a:alpha val="0"/>
                </a:srgbClr>
              </a:clrTo>
            </a:clrChange>
          </a:blip>
          <a:stretch>
            <a:fillRect/>
          </a:stretch>
        </p:blipFill>
        <p:spPr>
          <a:xfrm>
            <a:off x="396000" y="2162778"/>
            <a:ext cx="8065094" cy="3373594"/>
          </a:xfrm>
          <a:prstGeom prst="rect">
            <a:avLst/>
          </a:prstGeom>
        </p:spPr>
      </p:pic>
      <p:sp>
        <p:nvSpPr>
          <p:cNvPr id="4" name="文本框 3">
            <a:extLst>
              <a:ext uri="{FF2B5EF4-FFF2-40B4-BE49-F238E27FC236}">
                <a16:creationId xmlns:a16="http://schemas.microsoft.com/office/drawing/2014/main" id="{50CFE38B-5C47-46BE-AC97-41A2053933AC}"/>
              </a:ext>
            </a:extLst>
          </p:cNvPr>
          <p:cNvSpPr txBox="1"/>
          <p:nvPr/>
        </p:nvSpPr>
        <p:spPr>
          <a:xfrm>
            <a:off x="724966" y="1518522"/>
            <a:ext cx="3877985" cy="461665"/>
          </a:xfrm>
          <a:prstGeom prst="rect">
            <a:avLst/>
          </a:prstGeom>
          <a:noFill/>
        </p:spPr>
        <p:txBody>
          <a:bodyPr wrap="none" rtlCol="0">
            <a:spAutoFit/>
          </a:bodyPr>
          <a:lstStyle/>
          <a:p>
            <a:r>
              <a:rPr lang="zh-CN" altLang="en-US" sz="2400" dirty="0">
                <a:latin typeface="楷体" panose="02010609060101010101" pitchFamily="49" charset="-122"/>
                <a:ea typeface="楷体" panose="02010609060101010101" pitchFamily="49" charset="-122"/>
              </a:rPr>
              <a:t>播放视频，观看</a:t>
            </a:r>
            <a:r>
              <a:rPr lang="zh-CN" altLang="en-US" sz="2400" dirty="0">
                <a:solidFill>
                  <a:srgbClr val="FF0000"/>
                </a:solidFill>
                <a:latin typeface="楷体" panose="02010609060101010101" pitchFamily="49" charset="-122"/>
                <a:ea typeface="楷体" panose="02010609060101010101" pitchFamily="49" charset="-122"/>
              </a:rPr>
              <a:t>全息效果</a:t>
            </a:r>
            <a:r>
              <a:rPr lang="zh-CN" altLang="en-US" sz="2400"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2307483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19</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59</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6">
            <a:extLst>
              <a:ext uri="{FF2B5EF4-FFF2-40B4-BE49-F238E27FC236}">
                <a16:creationId xmlns:a16="http://schemas.microsoft.com/office/drawing/2014/main" id="{6ED1FB00-DE91-44BC-BB05-ACC085FA3E61}"/>
              </a:ext>
            </a:extLst>
          </p:cNvPr>
          <p:cNvSpPr>
            <a:spLocks noChangeArrowheads="1"/>
          </p:cNvSpPr>
          <p:nvPr/>
        </p:nvSpPr>
        <p:spPr bwMode="auto">
          <a:xfrm>
            <a:off x="7261985" y="6135500"/>
            <a:ext cx="2566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教研中心</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21" name="TextBox 13">
            <a:extLst>
              <a:ext uri="{FF2B5EF4-FFF2-40B4-BE49-F238E27FC236}">
                <a16:creationId xmlns:a16="http://schemas.microsoft.com/office/drawing/2014/main" id="{4715257C-056B-479F-903B-1C30D04EEF1C}"/>
              </a:ext>
            </a:extLst>
          </p:cNvPr>
          <p:cNvSpPr txBox="1"/>
          <p:nvPr/>
        </p:nvSpPr>
        <p:spPr>
          <a:xfrm>
            <a:off x="7274385" y="6279516"/>
            <a:ext cx="2482191" cy="369332"/>
          </a:xfrm>
          <a:prstGeom prst="rect">
            <a:avLst/>
          </a:prstGeom>
          <a:noFill/>
        </p:spPr>
        <p:txBody>
          <a:bodyPr wrap="square" rtlCol="0">
            <a:spAutoFit/>
          </a:bodyPr>
          <a:lstStyle/>
          <a:p>
            <a:r>
              <a:rPr lang="en-US" altLang="zh-CN" sz="900" spc="40" dirty="0">
                <a:solidFill>
                  <a:schemeClr val="bg1"/>
                </a:solidFill>
              </a:rPr>
              <a:t>Copyright @ </a:t>
            </a:r>
            <a:r>
              <a:rPr lang="en-US" altLang="zh-CN" sz="900" spc="40" dirty="0" err="1">
                <a:solidFill>
                  <a:schemeClr val="bg1"/>
                </a:solidFill>
              </a:rPr>
              <a:t>Tefo</a:t>
            </a:r>
            <a:r>
              <a:rPr lang="en-US" altLang="zh-CN" sz="900" spc="40" dirty="0">
                <a:solidFill>
                  <a:schemeClr val="bg1"/>
                </a:solidFill>
              </a:rPr>
              <a:t> STEAM </a:t>
            </a:r>
          </a:p>
          <a:p>
            <a:r>
              <a:rPr lang="en-US" altLang="zh-CN" sz="900" dirty="0">
                <a:solidFill>
                  <a:schemeClr val="bg1"/>
                </a:solidFill>
              </a:rPr>
              <a:t>Research Center </a:t>
            </a:r>
            <a:endParaRPr lang="zh-CN" altLang="en-US" sz="900" dirty="0">
              <a:solidFill>
                <a:schemeClr val="bg1"/>
              </a:solidFill>
            </a:endParaRPr>
          </a:p>
        </p:txBody>
      </p:sp>
      <p:pic>
        <p:nvPicPr>
          <p:cNvPr id="19" name="图片 18">
            <a:extLst>
              <a:ext uri="{FF2B5EF4-FFF2-40B4-BE49-F238E27FC236}">
                <a16:creationId xmlns:a16="http://schemas.microsoft.com/office/drawing/2014/main" id="{726F80BB-0CE8-4C62-B02B-A488218BD0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2" name="1 Título">
            <a:extLst>
              <a:ext uri="{FF2B5EF4-FFF2-40B4-BE49-F238E27FC236}">
                <a16:creationId xmlns:a16="http://schemas.microsoft.com/office/drawing/2014/main" id="{B3838172-EEC8-44C0-8362-04F83DBBE9E7}"/>
              </a:ext>
            </a:extLst>
          </p:cNvPr>
          <p:cNvSpPr txBox="1">
            <a:spLocks noChangeArrowheads="1"/>
          </p:cNvSpPr>
          <p:nvPr/>
        </p:nvSpPr>
        <p:spPr bwMode="auto">
          <a:xfrm>
            <a:off x="396000" y="-21600"/>
            <a:ext cx="5707553" cy="761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材料清单</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4" name="文本框 23">
            <a:extLst>
              <a:ext uri="{FF2B5EF4-FFF2-40B4-BE49-F238E27FC236}">
                <a16:creationId xmlns:a16="http://schemas.microsoft.com/office/drawing/2014/main" id="{EFCFD32A-8F9C-4F37-93B8-D94D32A7AF66}"/>
              </a:ext>
            </a:extLst>
          </p:cNvPr>
          <p:cNvSpPr txBox="1"/>
          <p:nvPr/>
        </p:nvSpPr>
        <p:spPr>
          <a:xfrm>
            <a:off x="396000" y="446400"/>
            <a:ext cx="7930246"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Bill of materials</a:t>
            </a:r>
            <a:endParaRPr lang="zh-CN" altLang="zh-CN" sz="2800" b="1" dirty="0">
              <a:solidFill>
                <a:srgbClr val="00B0F0"/>
              </a:solidFill>
              <a:latin typeface="Arial" panose="020B0604020202020204" pitchFamily="34" charset="0"/>
            </a:endParaRPr>
          </a:p>
        </p:txBody>
      </p:sp>
      <p:sp>
        <p:nvSpPr>
          <p:cNvPr id="26" name="1 Título">
            <a:extLst>
              <a:ext uri="{FF2B5EF4-FFF2-40B4-BE49-F238E27FC236}">
                <a16:creationId xmlns:a16="http://schemas.microsoft.com/office/drawing/2014/main" id="{C3B2D9E5-35E9-4243-BC6C-646A28DDAACE}"/>
              </a:ext>
            </a:extLst>
          </p:cNvPr>
          <p:cNvSpPr txBox="1">
            <a:spLocks noChangeArrowheads="1"/>
          </p:cNvSpPr>
          <p:nvPr/>
        </p:nvSpPr>
        <p:spPr bwMode="auto">
          <a:xfrm>
            <a:off x="6660000" y="234000"/>
            <a:ext cx="2193023" cy="85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lvl="0" algn="r" eaLnBrk="1" hangingPunct="1">
              <a:defRPr/>
            </a:pPr>
            <a:r>
              <a:rPr lang="en-US" altLang="zh-CN" sz="1600" b="1" dirty="0">
                <a:solidFill>
                  <a:schemeClr val="bg2">
                    <a:lumMod val="50000"/>
                  </a:schemeClr>
                </a:solidFill>
                <a:ea typeface="微软雅黑" panose="020B0503020204020204" pitchFamily="34" charset="-122"/>
                <a:cs typeface="Arial" panose="020B0604020202020204" pitchFamily="34" charset="0"/>
              </a:rPr>
              <a:t>Design and manufacture</a:t>
            </a:r>
            <a:endParaRPr lang="zh-CN" altLang="en-US" sz="1600" b="1" dirty="0">
              <a:solidFill>
                <a:schemeClr val="bg2">
                  <a:lumMod val="50000"/>
                </a:schemeClr>
              </a:solidFill>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C8C90D11-30B1-4BB5-BF94-30A195D79FE3}"/>
              </a:ext>
            </a:extLst>
          </p:cNvPr>
          <p:cNvSpPr/>
          <p:nvPr/>
        </p:nvSpPr>
        <p:spPr>
          <a:xfrm>
            <a:off x="396000" y="1317635"/>
            <a:ext cx="3467616" cy="523220"/>
          </a:xfrm>
          <a:prstGeom prst="rect">
            <a:avLst/>
          </a:prstGeom>
        </p:spPr>
        <p:txBody>
          <a:bodyPr wrap="none">
            <a:spAutoFit/>
          </a:bodyPr>
          <a:lstStyle/>
          <a:p>
            <a:r>
              <a:rPr lang="zh-CN" altLang="zh-CN" sz="2800" b="1" dirty="0">
                <a:ea typeface="楷体" panose="02010609060101010101" pitchFamily="49" charset="-122"/>
                <a:cs typeface="Times New Roman" panose="02020603050405020304" pitchFamily="18" charset="0"/>
              </a:rPr>
              <a:t>制作时间为</a:t>
            </a:r>
            <a:r>
              <a:rPr lang="en-US" altLang="zh-CN" sz="2800" b="1" dirty="0">
                <a:solidFill>
                  <a:srgbClr val="FF0000"/>
                </a:solidFill>
                <a:ea typeface="楷体" panose="02010609060101010101" pitchFamily="49" charset="-122"/>
                <a:cs typeface="Times New Roman" panose="02020603050405020304" pitchFamily="18" charset="0"/>
              </a:rPr>
              <a:t>25</a:t>
            </a:r>
            <a:r>
              <a:rPr lang="zh-CN" altLang="zh-CN" sz="2800" b="1" dirty="0">
                <a:solidFill>
                  <a:srgbClr val="FF0000"/>
                </a:solidFill>
                <a:ea typeface="楷体" panose="02010609060101010101" pitchFamily="49" charset="-122"/>
                <a:cs typeface="Times New Roman" panose="02020603050405020304" pitchFamily="18" charset="0"/>
              </a:rPr>
              <a:t>分钟</a:t>
            </a:r>
            <a:r>
              <a:rPr lang="zh-CN" altLang="en-US" sz="2800" b="1" dirty="0">
                <a:solidFill>
                  <a:srgbClr val="FF0000"/>
                </a:solidFill>
                <a:ea typeface="楷体" panose="02010609060101010101" pitchFamily="49" charset="-122"/>
                <a:cs typeface="Times New Roman" panose="02020603050405020304" pitchFamily="18" charset="0"/>
              </a:rPr>
              <a:t>！</a:t>
            </a:r>
            <a:endParaRPr lang="zh-CN" altLang="en-US" sz="2800" b="1" dirty="0">
              <a:solidFill>
                <a:srgbClr val="FF0000"/>
              </a:solidFill>
            </a:endParaRPr>
          </a:p>
        </p:txBody>
      </p:sp>
      <p:sp>
        <p:nvSpPr>
          <p:cNvPr id="3" name="文本框 2">
            <a:extLst>
              <a:ext uri="{FF2B5EF4-FFF2-40B4-BE49-F238E27FC236}">
                <a16:creationId xmlns:a16="http://schemas.microsoft.com/office/drawing/2014/main" id="{77BA70BF-71B8-4756-BCE2-33DB56F5F16C}"/>
              </a:ext>
            </a:extLst>
          </p:cNvPr>
          <p:cNvSpPr txBox="1"/>
          <p:nvPr/>
        </p:nvSpPr>
        <p:spPr>
          <a:xfrm>
            <a:off x="1888073" y="2016993"/>
            <a:ext cx="4288353" cy="584775"/>
          </a:xfrm>
          <a:prstGeom prst="rect">
            <a:avLst/>
          </a:prstGeom>
          <a:noFill/>
        </p:spPr>
        <p:txBody>
          <a:bodyPr wrap="none" rtlCol="0">
            <a:spAutoFit/>
          </a:bodyPr>
          <a:lstStyle/>
          <a:p>
            <a:r>
              <a:rPr lang="zh-CN" altLang="en-US" sz="3200" b="1" dirty="0">
                <a:solidFill>
                  <a:srgbClr val="0070C0"/>
                </a:solidFill>
                <a:latin typeface="微软雅黑" panose="020B0503020204020204" pitchFamily="34" charset="-122"/>
                <a:ea typeface="微软雅黑" panose="020B0503020204020204" pitchFamily="34" charset="-122"/>
              </a:rPr>
              <a:t>保持纪律，注意安全！</a:t>
            </a:r>
          </a:p>
        </p:txBody>
      </p:sp>
      <p:pic>
        <p:nvPicPr>
          <p:cNvPr id="16" name="图片 15" descr="图片包含 文字&#10;&#10;已生成高可信度的说明">
            <a:extLst>
              <a:ext uri="{FF2B5EF4-FFF2-40B4-BE49-F238E27FC236}">
                <a16:creationId xmlns:a16="http://schemas.microsoft.com/office/drawing/2014/main" id="{0A3B53A4-FA11-42D5-AB13-C7E690A9FCF6}"/>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23388" y="2326511"/>
            <a:ext cx="4393290" cy="3537526"/>
          </a:xfrm>
          <a:prstGeom prst="rect">
            <a:avLst/>
          </a:prstGeom>
        </p:spPr>
      </p:pic>
    </p:spTree>
    <p:extLst>
      <p:ext uri="{BB962C8B-B14F-4D97-AF65-F5344CB8AC3E}">
        <p14:creationId xmlns:p14="http://schemas.microsoft.com/office/powerpoint/2010/main" val="33800987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748A29C-6266-4C1A-8D20-420A39BC9765}"/>
              </a:ext>
            </a:extLst>
          </p:cNvPr>
          <p:cNvSpPr/>
          <p:nvPr/>
        </p:nvSpPr>
        <p:spPr>
          <a:xfrm>
            <a:off x="0" y="4797081"/>
            <a:ext cx="9144000" cy="717453"/>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t>   3D Holographic projection</a:t>
            </a:r>
            <a:endParaRPr lang="zh-CN" altLang="en-US" sz="2800" b="1" dirty="0"/>
          </a:p>
        </p:txBody>
      </p:sp>
      <p:sp>
        <p:nvSpPr>
          <p:cNvPr id="2" name="矩形 1">
            <a:extLst>
              <a:ext uri="{FF2B5EF4-FFF2-40B4-BE49-F238E27FC236}">
                <a16:creationId xmlns:a16="http://schemas.microsoft.com/office/drawing/2014/main" id="{CC41DA88-E30B-4925-809C-3ED9E953D5C2}"/>
              </a:ext>
            </a:extLst>
          </p:cNvPr>
          <p:cNvSpPr/>
          <p:nvPr/>
        </p:nvSpPr>
        <p:spPr>
          <a:xfrm>
            <a:off x="4431323" y="-2"/>
            <a:ext cx="4712677" cy="6858001"/>
          </a:xfrm>
          <a:custGeom>
            <a:avLst/>
            <a:gdLst>
              <a:gd name="connsiteX0" fmla="*/ 0 w 4712677"/>
              <a:gd name="connsiteY0" fmla="*/ 0 h 6858000"/>
              <a:gd name="connsiteX1" fmla="*/ 4712677 w 4712677"/>
              <a:gd name="connsiteY1" fmla="*/ 0 h 6858000"/>
              <a:gd name="connsiteX2" fmla="*/ 4712677 w 4712677"/>
              <a:gd name="connsiteY2" fmla="*/ 6858000 h 6858000"/>
              <a:gd name="connsiteX3" fmla="*/ 0 w 4712677"/>
              <a:gd name="connsiteY3" fmla="*/ 6858000 h 6858000"/>
              <a:gd name="connsiteX4" fmla="*/ 0 w 4712677"/>
              <a:gd name="connsiteY4" fmla="*/ 0 h 6858000"/>
              <a:gd name="connsiteX0" fmla="*/ 1786597 w 4712677"/>
              <a:gd name="connsiteY0" fmla="*/ 14067 h 6858000"/>
              <a:gd name="connsiteX1" fmla="*/ 4712677 w 4712677"/>
              <a:gd name="connsiteY1" fmla="*/ 0 h 6858000"/>
              <a:gd name="connsiteX2" fmla="*/ 4712677 w 4712677"/>
              <a:gd name="connsiteY2" fmla="*/ 6858000 h 6858000"/>
              <a:gd name="connsiteX3" fmla="*/ 0 w 4712677"/>
              <a:gd name="connsiteY3" fmla="*/ 6858000 h 6858000"/>
              <a:gd name="connsiteX4" fmla="*/ 1786597 w 4712677"/>
              <a:gd name="connsiteY4" fmla="*/ 14067 h 6858000"/>
              <a:gd name="connsiteX0" fmla="*/ 1786597 w 4712677"/>
              <a:gd name="connsiteY0" fmla="*/ 0 h 6858001"/>
              <a:gd name="connsiteX1" fmla="*/ 4712677 w 4712677"/>
              <a:gd name="connsiteY1" fmla="*/ 1 h 6858001"/>
              <a:gd name="connsiteX2" fmla="*/ 4712677 w 4712677"/>
              <a:gd name="connsiteY2" fmla="*/ 6858001 h 6858001"/>
              <a:gd name="connsiteX3" fmla="*/ 0 w 4712677"/>
              <a:gd name="connsiteY3" fmla="*/ 6858001 h 6858001"/>
              <a:gd name="connsiteX4" fmla="*/ 1786597 w 4712677"/>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677" h="6858001">
                <a:moveTo>
                  <a:pt x="1786597" y="0"/>
                </a:moveTo>
                <a:lnTo>
                  <a:pt x="4712677" y="1"/>
                </a:lnTo>
                <a:lnTo>
                  <a:pt x="4712677" y="6858001"/>
                </a:lnTo>
                <a:lnTo>
                  <a:pt x="0" y="6858001"/>
                </a:lnTo>
                <a:lnTo>
                  <a:pt x="1786597" y="0"/>
                </a:lnTo>
                <a:close/>
              </a:path>
            </a:pathLst>
          </a:cu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4">
            <a:extLst>
              <a:ext uri="{FF2B5EF4-FFF2-40B4-BE49-F238E27FC236}">
                <a16:creationId xmlns:a16="http://schemas.microsoft.com/office/drawing/2014/main" id="{459F5FCF-5AD4-442A-9E28-8763EA25A790}"/>
              </a:ext>
            </a:extLst>
          </p:cNvPr>
          <p:cNvSpPr>
            <a:spLocks noChangeArrowheads="1"/>
          </p:cNvSpPr>
          <p:nvPr/>
        </p:nvSpPr>
        <p:spPr bwMode="auto">
          <a:xfrm>
            <a:off x="239151" y="-274759"/>
            <a:ext cx="4926349" cy="521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3300" b="1" dirty="0">
                <a:solidFill>
                  <a:srgbClr val="82C441"/>
                </a:solidFill>
                <a:ea typeface="Arial Unicode MS" pitchFamily="2" charset="-122"/>
                <a:sym typeface="Arial Unicode MS" pitchFamily="2" charset="-122"/>
              </a:rPr>
              <a:t>06</a:t>
            </a:r>
            <a:endParaRPr lang="zh-CN" altLang="en-US" sz="33300" b="1" dirty="0">
              <a:solidFill>
                <a:srgbClr val="82C441"/>
              </a:solidFill>
              <a:ea typeface="Arial Unicode MS" pitchFamily="2" charset="-122"/>
              <a:sym typeface="Arial Unicode MS" pitchFamily="2" charset="-122"/>
            </a:endParaRPr>
          </a:p>
        </p:txBody>
      </p:sp>
      <p:sp>
        <p:nvSpPr>
          <p:cNvPr id="23" name="矩形 22">
            <a:extLst>
              <a:ext uri="{FF2B5EF4-FFF2-40B4-BE49-F238E27FC236}">
                <a16:creationId xmlns:a16="http://schemas.microsoft.com/office/drawing/2014/main" id="{AF07F4ED-C409-46DB-B6C1-74A9C1D3BE91}"/>
              </a:ext>
            </a:extLst>
          </p:cNvPr>
          <p:cNvSpPr/>
          <p:nvPr/>
        </p:nvSpPr>
        <p:spPr>
          <a:xfrm>
            <a:off x="4881489" y="5062997"/>
            <a:ext cx="4262511" cy="184252"/>
          </a:xfrm>
          <a:custGeom>
            <a:avLst/>
            <a:gdLst>
              <a:gd name="connsiteX0" fmla="*/ 0 w 4220309"/>
              <a:gd name="connsiteY0" fmla="*/ 0 h 153814"/>
              <a:gd name="connsiteX1" fmla="*/ 4220309 w 4220309"/>
              <a:gd name="connsiteY1" fmla="*/ 0 h 153814"/>
              <a:gd name="connsiteX2" fmla="*/ 4220309 w 4220309"/>
              <a:gd name="connsiteY2" fmla="*/ 153814 h 153814"/>
              <a:gd name="connsiteX3" fmla="*/ 0 w 4220309"/>
              <a:gd name="connsiteY3" fmla="*/ 153814 h 153814"/>
              <a:gd name="connsiteX4" fmla="*/ 0 w 4220309"/>
              <a:gd name="connsiteY4" fmla="*/ 0 h 153814"/>
              <a:gd name="connsiteX0" fmla="*/ 70339 w 4290648"/>
              <a:gd name="connsiteY0" fmla="*/ 0 h 153814"/>
              <a:gd name="connsiteX1" fmla="*/ 4290648 w 4290648"/>
              <a:gd name="connsiteY1" fmla="*/ 0 h 153814"/>
              <a:gd name="connsiteX2" fmla="*/ 4290648 w 4290648"/>
              <a:gd name="connsiteY2" fmla="*/ 153814 h 153814"/>
              <a:gd name="connsiteX3" fmla="*/ 0 w 4290648"/>
              <a:gd name="connsiteY3" fmla="*/ 153814 h 153814"/>
              <a:gd name="connsiteX4" fmla="*/ 70339 w 4290648"/>
              <a:gd name="connsiteY4" fmla="*/ 0 h 153814"/>
              <a:gd name="connsiteX0" fmla="*/ 70339 w 4290648"/>
              <a:gd name="connsiteY0" fmla="*/ 0 h 153814"/>
              <a:gd name="connsiteX1" fmla="*/ 4290648 w 4290648"/>
              <a:gd name="connsiteY1" fmla="*/ 0 h 153814"/>
              <a:gd name="connsiteX2" fmla="*/ 4290648 w 4290648"/>
              <a:gd name="connsiteY2" fmla="*/ 153814 h 153814"/>
              <a:gd name="connsiteX3" fmla="*/ 0 w 4290648"/>
              <a:gd name="connsiteY3" fmla="*/ 153814 h 153814"/>
              <a:gd name="connsiteX4" fmla="*/ 70339 w 4290648"/>
              <a:gd name="connsiteY4" fmla="*/ 0 h 153814"/>
              <a:gd name="connsiteX0" fmla="*/ 98475 w 4318784"/>
              <a:gd name="connsiteY0" fmla="*/ 0 h 153814"/>
              <a:gd name="connsiteX1" fmla="*/ 4318784 w 4318784"/>
              <a:gd name="connsiteY1" fmla="*/ 0 h 153814"/>
              <a:gd name="connsiteX2" fmla="*/ 4318784 w 4318784"/>
              <a:gd name="connsiteY2" fmla="*/ 153814 h 153814"/>
              <a:gd name="connsiteX3" fmla="*/ 0 w 4318784"/>
              <a:gd name="connsiteY3" fmla="*/ 153814 h 153814"/>
              <a:gd name="connsiteX4" fmla="*/ 98475 w 4318784"/>
              <a:gd name="connsiteY4" fmla="*/ 0 h 153814"/>
              <a:gd name="connsiteX0" fmla="*/ 42204 w 4262513"/>
              <a:gd name="connsiteY0" fmla="*/ 0 h 153814"/>
              <a:gd name="connsiteX1" fmla="*/ 4262513 w 4262513"/>
              <a:gd name="connsiteY1" fmla="*/ 0 h 153814"/>
              <a:gd name="connsiteX2" fmla="*/ 4262513 w 4262513"/>
              <a:gd name="connsiteY2" fmla="*/ 153814 h 153814"/>
              <a:gd name="connsiteX3" fmla="*/ 0 w 4262513"/>
              <a:gd name="connsiteY3" fmla="*/ 142071 h 153814"/>
              <a:gd name="connsiteX4" fmla="*/ 42204 w 4262513"/>
              <a:gd name="connsiteY4" fmla="*/ 0 h 153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2513" h="153814">
                <a:moveTo>
                  <a:pt x="42204" y="0"/>
                </a:moveTo>
                <a:lnTo>
                  <a:pt x="4262513" y="0"/>
                </a:lnTo>
                <a:lnTo>
                  <a:pt x="4262513" y="153814"/>
                </a:lnTo>
                <a:lnTo>
                  <a:pt x="0" y="142071"/>
                </a:lnTo>
                <a:lnTo>
                  <a:pt x="42204" y="0"/>
                </a:lnTo>
                <a:close/>
              </a:path>
            </a:pathLst>
          </a:custGeom>
          <a:solidFill>
            <a:srgbClr val="82C441"/>
          </a:solidFill>
          <a:ln>
            <a:solidFill>
              <a:srgbClr val="82C4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sp>
        <p:nvSpPr>
          <p:cNvPr id="24" name="矩形 5">
            <a:extLst>
              <a:ext uri="{FF2B5EF4-FFF2-40B4-BE49-F238E27FC236}">
                <a16:creationId xmlns:a16="http://schemas.microsoft.com/office/drawing/2014/main" id="{B9B01358-7F47-43D9-A015-6A070ADEDFEC}"/>
              </a:ext>
            </a:extLst>
          </p:cNvPr>
          <p:cNvSpPr>
            <a:spLocks noChangeArrowheads="1"/>
          </p:cNvSpPr>
          <p:nvPr/>
        </p:nvSpPr>
        <p:spPr bwMode="auto">
          <a:xfrm>
            <a:off x="5058673" y="4450086"/>
            <a:ext cx="38827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3200" dirty="0">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t>测试与完善</a:t>
            </a:r>
            <a:endParaRPr lang="zh-CN" altLang="en-US" sz="3200" dirty="0">
              <a:solidFill>
                <a:schemeClr val="bg1"/>
              </a:solidFill>
              <a:latin typeface="华文中宋" panose="02010600040101010101" pitchFamily="2" charset="-122"/>
              <a:ea typeface="华文中宋" panose="02010600040101010101" pitchFamily="2" charset="-122"/>
            </a:endParaRPr>
          </a:p>
        </p:txBody>
      </p:sp>
      <p:sp>
        <p:nvSpPr>
          <p:cNvPr id="25" name="文本框 8">
            <a:extLst>
              <a:ext uri="{FF2B5EF4-FFF2-40B4-BE49-F238E27FC236}">
                <a16:creationId xmlns:a16="http://schemas.microsoft.com/office/drawing/2014/main" id="{DD799F60-24E1-4C91-B443-301F918513EB}"/>
              </a:ext>
            </a:extLst>
          </p:cNvPr>
          <p:cNvSpPr>
            <a:spLocks noChangeArrowheads="1"/>
          </p:cNvSpPr>
          <p:nvPr/>
        </p:nvSpPr>
        <p:spPr bwMode="auto">
          <a:xfrm>
            <a:off x="4895553" y="5247249"/>
            <a:ext cx="40177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altLang="zh-CN" sz="2200" b="1" dirty="0">
                <a:solidFill>
                  <a:srgbClr val="F7F7F7"/>
                </a:solidFill>
                <a:latin typeface="Times New Roman" panose="02020603050405020304" pitchFamily="18" charset="0"/>
                <a:ea typeface="微软雅黑" panose="020B0503020204020204" pitchFamily="34" charset="-122"/>
                <a:cs typeface="Times New Roman" panose="02020603050405020304" pitchFamily="18" charset="0"/>
              </a:rPr>
              <a:t>Test and perfection</a:t>
            </a:r>
            <a:endParaRPr lang="zh-CN" altLang="en-US" sz="2200" b="1" dirty="0">
              <a:solidFill>
                <a:srgbClr val="F7F7F7"/>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680008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938163F5-62F0-4A2A-819F-D90E79B0F177}"/>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BFD3A93-F186-4E8C-8CEE-6DAB07FB97B7}"/>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22" name="Imagen 5" descr="C:\Users\Design\Documents\Edu\Product Launch\shadown.png">
            <a:extLst>
              <a:ext uri="{FF2B5EF4-FFF2-40B4-BE49-F238E27FC236}">
                <a16:creationId xmlns:a16="http://schemas.microsoft.com/office/drawing/2014/main" id="{71FFCA2A-6737-49B8-B397-680F0F58A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27 Imagen">
            <a:extLst>
              <a:ext uri="{FF2B5EF4-FFF2-40B4-BE49-F238E27FC236}">
                <a16:creationId xmlns:a16="http://schemas.microsoft.com/office/drawing/2014/main" id="{E13E64E6-3BE2-4D46-930A-56B87CABA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28 Imagen">
            <a:extLst>
              <a:ext uri="{FF2B5EF4-FFF2-40B4-BE49-F238E27FC236}">
                <a16:creationId xmlns:a16="http://schemas.microsoft.com/office/drawing/2014/main" id="{2118A315-2A20-4956-8BE8-625B3B3C14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29 CuadroTexto">
            <a:extLst>
              <a:ext uri="{FF2B5EF4-FFF2-40B4-BE49-F238E27FC236}">
                <a16:creationId xmlns:a16="http://schemas.microsoft.com/office/drawing/2014/main" id="{6BF024B3-50A8-4367-9C12-4BE35FD78BC6}"/>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48</a:t>
            </a:r>
          </a:p>
        </p:txBody>
      </p:sp>
      <p:sp>
        <p:nvSpPr>
          <p:cNvPr id="26" name="30 CuadroTexto">
            <a:extLst>
              <a:ext uri="{FF2B5EF4-FFF2-40B4-BE49-F238E27FC236}">
                <a16:creationId xmlns:a16="http://schemas.microsoft.com/office/drawing/2014/main" id="{7441C4EA-06F5-4B93-9675-81A7956D7A45}"/>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27" name="31 CuadroTexto">
            <a:extLst>
              <a:ext uri="{FF2B5EF4-FFF2-40B4-BE49-F238E27FC236}">
                <a16:creationId xmlns:a16="http://schemas.microsoft.com/office/drawing/2014/main" id="{1943A96E-96E6-409A-91B9-2A9C842176C5}"/>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28" name="Imagen 5" descr="C:\Users\Design\Documents\Edu\Product Launch\shadown.png">
            <a:extLst>
              <a:ext uri="{FF2B5EF4-FFF2-40B4-BE49-F238E27FC236}">
                <a16:creationId xmlns:a16="http://schemas.microsoft.com/office/drawing/2014/main" id="{8C98DF01-B2BD-447E-BC8B-1A2197AA33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Imagen 51" descr="btns">
            <a:hlinkClick r:id="" action="ppaction://hlinkshowjump?jump=nextslide"/>
            <a:extLst>
              <a:ext uri="{FF2B5EF4-FFF2-40B4-BE49-F238E27FC236}">
                <a16:creationId xmlns:a16="http://schemas.microsoft.com/office/drawing/2014/main" id="{C88495FA-0266-47D8-8FDC-ECA5F6F1D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Imagen 52" descr="btns">
            <a:hlinkClick r:id="" action="ppaction://hlinkshowjump?jump=previousslide"/>
            <a:extLst>
              <a:ext uri="{FF2B5EF4-FFF2-40B4-BE49-F238E27FC236}">
                <a16:creationId xmlns:a16="http://schemas.microsoft.com/office/drawing/2014/main" id="{4069D870-D419-48B1-B1F9-78CA38D2BB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a:extLst>
              <a:ext uri="{FF2B5EF4-FFF2-40B4-BE49-F238E27FC236}">
                <a16:creationId xmlns:a16="http://schemas.microsoft.com/office/drawing/2014/main" id="{CA995828-4AF5-46F5-B71C-C109FDEE9B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35" name="1 Título">
            <a:extLst>
              <a:ext uri="{FF2B5EF4-FFF2-40B4-BE49-F238E27FC236}">
                <a16:creationId xmlns:a16="http://schemas.microsoft.com/office/drawing/2014/main" id="{B29619F5-FF64-4064-A8F1-08010D5D0193}"/>
              </a:ext>
            </a:extLst>
          </p:cNvPr>
          <p:cNvSpPr txBox="1">
            <a:spLocks noChangeArrowheads="1"/>
          </p:cNvSpPr>
          <p:nvPr/>
        </p:nvSpPr>
        <p:spPr bwMode="auto">
          <a:xfrm>
            <a:off x="5448301" y="234001"/>
            <a:ext cx="3404724" cy="6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Test and perfection</a:t>
            </a:r>
          </a:p>
        </p:txBody>
      </p:sp>
      <p:sp>
        <p:nvSpPr>
          <p:cNvPr id="36" name="1 Título">
            <a:extLst>
              <a:ext uri="{FF2B5EF4-FFF2-40B4-BE49-F238E27FC236}">
                <a16:creationId xmlns:a16="http://schemas.microsoft.com/office/drawing/2014/main" id="{07E5F648-5935-4201-9B52-84F11CB57F9C}"/>
              </a:ext>
            </a:extLst>
          </p:cNvPr>
          <p:cNvSpPr txBox="1">
            <a:spLocks noChangeArrowheads="1"/>
          </p:cNvSpPr>
          <p:nvPr/>
        </p:nvSpPr>
        <p:spPr bwMode="auto">
          <a:xfrm>
            <a:off x="396000" y="-21600"/>
            <a:ext cx="576382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dirty="0">
                <a:solidFill>
                  <a:schemeClr val="tx1">
                    <a:lumMod val="65000"/>
                    <a:lumOff val="35000"/>
                  </a:schemeClr>
                </a:solidFill>
                <a:latin typeface="黑体" panose="02010609060101010101" pitchFamily="49" charset="-122"/>
                <a:ea typeface="黑体" panose="02010609060101010101" pitchFamily="49" charset="-122"/>
              </a:rPr>
              <a:t>测试与完善：</a:t>
            </a:r>
            <a:endParaRPr lang="es-HN" altLang="en-US" sz="3200" b="1"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37" name="文本框 36">
            <a:extLst>
              <a:ext uri="{FF2B5EF4-FFF2-40B4-BE49-F238E27FC236}">
                <a16:creationId xmlns:a16="http://schemas.microsoft.com/office/drawing/2014/main" id="{25D90306-AF97-4B43-8620-BB29F0E51432}"/>
              </a:ext>
            </a:extLst>
          </p:cNvPr>
          <p:cNvSpPr txBox="1"/>
          <p:nvPr/>
        </p:nvSpPr>
        <p:spPr>
          <a:xfrm>
            <a:off x="396000" y="446400"/>
            <a:ext cx="7930246"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Test and perfection</a:t>
            </a:r>
          </a:p>
        </p:txBody>
      </p:sp>
      <p:sp>
        <p:nvSpPr>
          <p:cNvPr id="38" name="TextBox 16">
            <a:extLst>
              <a:ext uri="{FF2B5EF4-FFF2-40B4-BE49-F238E27FC236}">
                <a16:creationId xmlns:a16="http://schemas.microsoft.com/office/drawing/2014/main" id="{1342DB31-FCA0-4A7B-BC47-B789C3605C44}"/>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39" name="TextBox 13">
            <a:extLst>
              <a:ext uri="{FF2B5EF4-FFF2-40B4-BE49-F238E27FC236}">
                <a16:creationId xmlns:a16="http://schemas.microsoft.com/office/drawing/2014/main" id="{22EAB7AA-A871-41BE-8B3B-68B5DA0979AA}"/>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2" name="矩形 1">
            <a:extLst>
              <a:ext uri="{FF2B5EF4-FFF2-40B4-BE49-F238E27FC236}">
                <a16:creationId xmlns:a16="http://schemas.microsoft.com/office/drawing/2014/main" id="{11ED0F0F-3341-4D0D-8080-13B2B4BDB58A}"/>
              </a:ext>
            </a:extLst>
          </p:cNvPr>
          <p:cNvSpPr/>
          <p:nvPr/>
        </p:nvSpPr>
        <p:spPr>
          <a:xfrm>
            <a:off x="296161" y="1261509"/>
            <a:ext cx="8350128" cy="1661993"/>
          </a:xfrm>
          <a:prstGeom prst="rect">
            <a:avLst/>
          </a:prstGeom>
        </p:spPr>
        <p:txBody>
          <a:bodyPr wrap="square">
            <a:spAutoFit/>
          </a:bodyPr>
          <a:lstStyle/>
          <a:p>
            <a:pPr marL="342900" lvl="0" indent="-342900">
              <a:lnSpc>
                <a:spcPct val="150000"/>
              </a:lnSpc>
              <a:buFont typeface="Wingdings" panose="05000000000000000000" pitchFamily="2" charset="2"/>
              <a:buChar char="u"/>
            </a:pPr>
            <a:r>
              <a:rPr lang="zh-CN" altLang="en-US" sz="2800" dirty="0">
                <a:solidFill>
                  <a:srgbClr val="FF0000"/>
                </a:solidFill>
                <a:latin typeface="华文隶书" panose="02010800040101010101" pitchFamily="2" charset="-122"/>
                <a:ea typeface="华文隶书" panose="02010800040101010101" pitchFamily="2" charset="-122"/>
              </a:rPr>
              <a:t>测试</a:t>
            </a:r>
            <a:r>
              <a:rPr lang="zh-CN" altLang="en-US" sz="2800" dirty="0">
                <a:latin typeface="华文隶书" panose="02010800040101010101" pitchFamily="2" charset="-122"/>
                <a:ea typeface="华文隶书" panose="02010800040101010101" pitchFamily="2" charset="-122"/>
              </a:rPr>
              <a:t>结果怎么样呢？立体效果不佳的原因是什么？</a:t>
            </a:r>
            <a:endParaRPr lang="en-US" altLang="zh-CN" sz="2800" dirty="0">
              <a:latin typeface="华文隶书" panose="02010800040101010101" pitchFamily="2" charset="-122"/>
              <a:ea typeface="华文隶书" panose="02010800040101010101" pitchFamily="2" charset="-122"/>
            </a:endParaRPr>
          </a:p>
          <a:p>
            <a:pPr marL="342900" lvl="0" indent="-342900">
              <a:lnSpc>
                <a:spcPct val="150000"/>
              </a:lnSpc>
              <a:buFont typeface="Wingdings" panose="05000000000000000000" pitchFamily="2" charset="2"/>
              <a:buChar char="u"/>
            </a:pPr>
            <a:r>
              <a:rPr lang="zh-CN" altLang="zh-CN" sz="2800" dirty="0">
                <a:latin typeface="华文隶书" panose="02010800040101010101" pitchFamily="2" charset="-122"/>
                <a:ea typeface="华文隶书" panose="02010800040101010101" pitchFamily="2" charset="-122"/>
              </a:rPr>
              <a:t>你们认为还可以如何</a:t>
            </a:r>
            <a:r>
              <a:rPr lang="zh-CN" altLang="zh-CN" sz="2800" dirty="0">
                <a:solidFill>
                  <a:srgbClr val="FF0000"/>
                </a:solidFill>
                <a:latin typeface="华文隶书" panose="02010800040101010101" pitchFamily="2" charset="-122"/>
                <a:ea typeface="华文隶书" panose="02010800040101010101" pitchFamily="2" charset="-122"/>
              </a:rPr>
              <a:t>完善</a:t>
            </a:r>
            <a:r>
              <a:rPr lang="en-US" altLang="zh-CN" sz="2800" dirty="0">
                <a:latin typeface="华文隶书" panose="02010800040101010101" pitchFamily="2" charset="-122"/>
                <a:ea typeface="华文隶书" panose="02010800040101010101" pitchFamily="2" charset="-122"/>
              </a:rPr>
              <a:t>?</a:t>
            </a:r>
            <a:endParaRPr lang="zh-CN" altLang="zh-CN" sz="2800" dirty="0">
              <a:latin typeface="华文隶书" panose="02010800040101010101" pitchFamily="2" charset="-122"/>
              <a:ea typeface="华文隶书" panose="02010800040101010101" pitchFamily="2" charset="-122"/>
            </a:endParaRPr>
          </a:p>
          <a:p>
            <a:pPr lvl="0"/>
            <a:endParaRPr lang="zh-CN" altLang="zh-CN" dirty="0"/>
          </a:p>
        </p:txBody>
      </p:sp>
      <p:pic>
        <p:nvPicPr>
          <p:cNvPr id="4" name="图片 3" descr="图片包含 人员, 男士, 室内, 建筑物&#10;&#10;已生成高可信度的说明">
            <a:extLst>
              <a:ext uri="{FF2B5EF4-FFF2-40B4-BE49-F238E27FC236}">
                <a16:creationId xmlns:a16="http://schemas.microsoft.com/office/drawing/2014/main" id="{B647D93C-247A-483C-8762-3C58974784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2669495"/>
            <a:ext cx="4522708" cy="3205109"/>
          </a:xfrm>
          <a:prstGeom prst="rect">
            <a:avLst/>
          </a:prstGeom>
        </p:spPr>
      </p:pic>
    </p:spTree>
    <p:extLst>
      <p:ext uri="{BB962C8B-B14F-4D97-AF65-F5344CB8AC3E}">
        <p14:creationId xmlns:p14="http://schemas.microsoft.com/office/powerpoint/2010/main" val="13967509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EF3CF1D6-86BF-44A5-BD6A-76237DA16D7E}"/>
              </a:ext>
            </a:extLst>
          </p:cNvPr>
          <p:cNvSpPr/>
          <p:nvPr/>
        </p:nvSpPr>
        <p:spPr>
          <a:xfrm>
            <a:off x="0" y="4797081"/>
            <a:ext cx="9144000" cy="717453"/>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t>   3D Holographic projection</a:t>
            </a:r>
            <a:endParaRPr lang="zh-CN" altLang="en-US" sz="2800" b="1" dirty="0"/>
          </a:p>
        </p:txBody>
      </p:sp>
      <p:sp>
        <p:nvSpPr>
          <p:cNvPr id="22" name="文本框 4">
            <a:extLst>
              <a:ext uri="{FF2B5EF4-FFF2-40B4-BE49-F238E27FC236}">
                <a16:creationId xmlns:a16="http://schemas.microsoft.com/office/drawing/2014/main" id="{459F5FCF-5AD4-442A-9E28-8763EA25A790}"/>
              </a:ext>
            </a:extLst>
          </p:cNvPr>
          <p:cNvSpPr>
            <a:spLocks noChangeArrowheads="1"/>
          </p:cNvSpPr>
          <p:nvPr/>
        </p:nvSpPr>
        <p:spPr bwMode="auto">
          <a:xfrm>
            <a:off x="239151" y="-274759"/>
            <a:ext cx="4926349" cy="521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3300" b="1" dirty="0">
                <a:solidFill>
                  <a:srgbClr val="82C441"/>
                </a:solidFill>
                <a:ea typeface="Arial Unicode MS" pitchFamily="2" charset="-122"/>
                <a:sym typeface="Arial Unicode MS" pitchFamily="2" charset="-122"/>
              </a:rPr>
              <a:t>07</a:t>
            </a:r>
            <a:endParaRPr lang="zh-CN" altLang="en-US" sz="33300" b="1" dirty="0">
              <a:solidFill>
                <a:srgbClr val="82C441"/>
              </a:solidFill>
              <a:ea typeface="Arial Unicode MS" pitchFamily="2" charset="-122"/>
              <a:sym typeface="Arial Unicode MS" pitchFamily="2" charset="-122"/>
            </a:endParaRPr>
          </a:p>
        </p:txBody>
      </p:sp>
      <p:sp>
        <p:nvSpPr>
          <p:cNvPr id="2" name="矩形 1">
            <a:extLst>
              <a:ext uri="{FF2B5EF4-FFF2-40B4-BE49-F238E27FC236}">
                <a16:creationId xmlns:a16="http://schemas.microsoft.com/office/drawing/2014/main" id="{CC41DA88-E30B-4925-809C-3ED9E953D5C2}"/>
              </a:ext>
            </a:extLst>
          </p:cNvPr>
          <p:cNvSpPr/>
          <p:nvPr/>
        </p:nvSpPr>
        <p:spPr>
          <a:xfrm>
            <a:off x="4431323" y="-2"/>
            <a:ext cx="4712677" cy="6858001"/>
          </a:xfrm>
          <a:custGeom>
            <a:avLst/>
            <a:gdLst>
              <a:gd name="connsiteX0" fmla="*/ 0 w 4712677"/>
              <a:gd name="connsiteY0" fmla="*/ 0 h 6858000"/>
              <a:gd name="connsiteX1" fmla="*/ 4712677 w 4712677"/>
              <a:gd name="connsiteY1" fmla="*/ 0 h 6858000"/>
              <a:gd name="connsiteX2" fmla="*/ 4712677 w 4712677"/>
              <a:gd name="connsiteY2" fmla="*/ 6858000 h 6858000"/>
              <a:gd name="connsiteX3" fmla="*/ 0 w 4712677"/>
              <a:gd name="connsiteY3" fmla="*/ 6858000 h 6858000"/>
              <a:gd name="connsiteX4" fmla="*/ 0 w 4712677"/>
              <a:gd name="connsiteY4" fmla="*/ 0 h 6858000"/>
              <a:gd name="connsiteX0" fmla="*/ 1786597 w 4712677"/>
              <a:gd name="connsiteY0" fmla="*/ 14067 h 6858000"/>
              <a:gd name="connsiteX1" fmla="*/ 4712677 w 4712677"/>
              <a:gd name="connsiteY1" fmla="*/ 0 h 6858000"/>
              <a:gd name="connsiteX2" fmla="*/ 4712677 w 4712677"/>
              <a:gd name="connsiteY2" fmla="*/ 6858000 h 6858000"/>
              <a:gd name="connsiteX3" fmla="*/ 0 w 4712677"/>
              <a:gd name="connsiteY3" fmla="*/ 6858000 h 6858000"/>
              <a:gd name="connsiteX4" fmla="*/ 1786597 w 4712677"/>
              <a:gd name="connsiteY4" fmla="*/ 14067 h 6858000"/>
              <a:gd name="connsiteX0" fmla="*/ 1786597 w 4712677"/>
              <a:gd name="connsiteY0" fmla="*/ 0 h 6858001"/>
              <a:gd name="connsiteX1" fmla="*/ 4712677 w 4712677"/>
              <a:gd name="connsiteY1" fmla="*/ 1 h 6858001"/>
              <a:gd name="connsiteX2" fmla="*/ 4712677 w 4712677"/>
              <a:gd name="connsiteY2" fmla="*/ 6858001 h 6858001"/>
              <a:gd name="connsiteX3" fmla="*/ 0 w 4712677"/>
              <a:gd name="connsiteY3" fmla="*/ 6858001 h 6858001"/>
              <a:gd name="connsiteX4" fmla="*/ 1786597 w 4712677"/>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677" h="6858001">
                <a:moveTo>
                  <a:pt x="1786597" y="0"/>
                </a:moveTo>
                <a:lnTo>
                  <a:pt x="4712677" y="1"/>
                </a:lnTo>
                <a:lnTo>
                  <a:pt x="4712677" y="6858001"/>
                </a:lnTo>
                <a:lnTo>
                  <a:pt x="0" y="6858001"/>
                </a:lnTo>
                <a:lnTo>
                  <a:pt x="1786597" y="0"/>
                </a:lnTo>
                <a:close/>
              </a:path>
            </a:pathLst>
          </a:cu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F07F4ED-C409-46DB-B6C1-74A9C1D3BE91}"/>
              </a:ext>
            </a:extLst>
          </p:cNvPr>
          <p:cNvSpPr/>
          <p:nvPr/>
        </p:nvSpPr>
        <p:spPr>
          <a:xfrm>
            <a:off x="4881489" y="5062997"/>
            <a:ext cx="4262511" cy="184252"/>
          </a:xfrm>
          <a:custGeom>
            <a:avLst/>
            <a:gdLst>
              <a:gd name="connsiteX0" fmla="*/ 0 w 4220309"/>
              <a:gd name="connsiteY0" fmla="*/ 0 h 153814"/>
              <a:gd name="connsiteX1" fmla="*/ 4220309 w 4220309"/>
              <a:gd name="connsiteY1" fmla="*/ 0 h 153814"/>
              <a:gd name="connsiteX2" fmla="*/ 4220309 w 4220309"/>
              <a:gd name="connsiteY2" fmla="*/ 153814 h 153814"/>
              <a:gd name="connsiteX3" fmla="*/ 0 w 4220309"/>
              <a:gd name="connsiteY3" fmla="*/ 153814 h 153814"/>
              <a:gd name="connsiteX4" fmla="*/ 0 w 4220309"/>
              <a:gd name="connsiteY4" fmla="*/ 0 h 153814"/>
              <a:gd name="connsiteX0" fmla="*/ 70339 w 4290648"/>
              <a:gd name="connsiteY0" fmla="*/ 0 h 153814"/>
              <a:gd name="connsiteX1" fmla="*/ 4290648 w 4290648"/>
              <a:gd name="connsiteY1" fmla="*/ 0 h 153814"/>
              <a:gd name="connsiteX2" fmla="*/ 4290648 w 4290648"/>
              <a:gd name="connsiteY2" fmla="*/ 153814 h 153814"/>
              <a:gd name="connsiteX3" fmla="*/ 0 w 4290648"/>
              <a:gd name="connsiteY3" fmla="*/ 153814 h 153814"/>
              <a:gd name="connsiteX4" fmla="*/ 70339 w 4290648"/>
              <a:gd name="connsiteY4" fmla="*/ 0 h 153814"/>
              <a:gd name="connsiteX0" fmla="*/ 70339 w 4290648"/>
              <a:gd name="connsiteY0" fmla="*/ 0 h 153814"/>
              <a:gd name="connsiteX1" fmla="*/ 4290648 w 4290648"/>
              <a:gd name="connsiteY1" fmla="*/ 0 h 153814"/>
              <a:gd name="connsiteX2" fmla="*/ 4290648 w 4290648"/>
              <a:gd name="connsiteY2" fmla="*/ 153814 h 153814"/>
              <a:gd name="connsiteX3" fmla="*/ 0 w 4290648"/>
              <a:gd name="connsiteY3" fmla="*/ 153814 h 153814"/>
              <a:gd name="connsiteX4" fmla="*/ 70339 w 4290648"/>
              <a:gd name="connsiteY4" fmla="*/ 0 h 153814"/>
              <a:gd name="connsiteX0" fmla="*/ 98475 w 4318784"/>
              <a:gd name="connsiteY0" fmla="*/ 0 h 153814"/>
              <a:gd name="connsiteX1" fmla="*/ 4318784 w 4318784"/>
              <a:gd name="connsiteY1" fmla="*/ 0 h 153814"/>
              <a:gd name="connsiteX2" fmla="*/ 4318784 w 4318784"/>
              <a:gd name="connsiteY2" fmla="*/ 153814 h 153814"/>
              <a:gd name="connsiteX3" fmla="*/ 0 w 4318784"/>
              <a:gd name="connsiteY3" fmla="*/ 153814 h 153814"/>
              <a:gd name="connsiteX4" fmla="*/ 98475 w 4318784"/>
              <a:gd name="connsiteY4" fmla="*/ 0 h 153814"/>
              <a:gd name="connsiteX0" fmla="*/ 42204 w 4262513"/>
              <a:gd name="connsiteY0" fmla="*/ 0 h 153814"/>
              <a:gd name="connsiteX1" fmla="*/ 4262513 w 4262513"/>
              <a:gd name="connsiteY1" fmla="*/ 0 h 153814"/>
              <a:gd name="connsiteX2" fmla="*/ 4262513 w 4262513"/>
              <a:gd name="connsiteY2" fmla="*/ 153814 h 153814"/>
              <a:gd name="connsiteX3" fmla="*/ 0 w 4262513"/>
              <a:gd name="connsiteY3" fmla="*/ 142071 h 153814"/>
              <a:gd name="connsiteX4" fmla="*/ 42204 w 4262513"/>
              <a:gd name="connsiteY4" fmla="*/ 0 h 153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2513" h="153814">
                <a:moveTo>
                  <a:pt x="42204" y="0"/>
                </a:moveTo>
                <a:lnTo>
                  <a:pt x="4262513" y="0"/>
                </a:lnTo>
                <a:lnTo>
                  <a:pt x="4262513" y="153814"/>
                </a:lnTo>
                <a:lnTo>
                  <a:pt x="0" y="142071"/>
                </a:lnTo>
                <a:lnTo>
                  <a:pt x="42204" y="0"/>
                </a:lnTo>
                <a:close/>
              </a:path>
            </a:pathLst>
          </a:custGeom>
          <a:solidFill>
            <a:srgbClr val="82C441"/>
          </a:solidFill>
          <a:ln>
            <a:solidFill>
              <a:srgbClr val="82C4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sp>
        <p:nvSpPr>
          <p:cNvPr id="24" name="矩形 5">
            <a:extLst>
              <a:ext uri="{FF2B5EF4-FFF2-40B4-BE49-F238E27FC236}">
                <a16:creationId xmlns:a16="http://schemas.microsoft.com/office/drawing/2014/main" id="{B9B01358-7F47-43D9-A015-6A070ADEDFEC}"/>
              </a:ext>
            </a:extLst>
          </p:cNvPr>
          <p:cNvSpPr>
            <a:spLocks noChangeArrowheads="1"/>
          </p:cNvSpPr>
          <p:nvPr/>
        </p:nvSpPr>
        <p:spPr bwMode="auto">
          <a:xfrm>
            <a:off x="5058673" y="4450086"/>
            <a:ext cx="38827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3200" dirty="0">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t>展示与分享</a:t>
            </a:r>
            <a:endParaRPr lang="zh-CN" altLang="en-US" sz="3200" dirty="0">
              <a:solidFill>
                <a:schemeClr val="bg1"/>
              </a:solidFill>
              <a:latin typeface="华文中宋" panose="02010600040101010101" pitchFamily="2" charset="-122"/>
              <a:ea typeface="华文中宋" panose="02010600040101010101" pitchFamily="2" charset="-122"/>
            </a:endParaRPr>
          </a:p>
        </p:txBody>
      </p:sp>
      <p:sp>
        <p:nvSpPr>
          <p:cNvPr id="25" name="文本框 8">
            <a:extLst>
              <a:ext uri="{FF2B5EF4-FFF2-40B4-BE49-F238E27FC236}">
                <a16:creationId xmlns:a16="http://schemas.microsoft.com/office/drawing/2014/main" id="{DD799F60-24E1-4C91-B443-301F918513EB}"/>
              </a:ext>
            </a:extLst>
          </p:cNvPr>
          <p:cNvSpPr>
            <a:spLocks noChangeArrowheads="1"/>
          </p:cNvSpPr>
          <p:nvPr/>
        </p:nvSpPr>
        <p:spPr bwMode="auto">
          <a:xfrm>
            <a:off x="4895553" y="5247249"/>
            <a:ext cx="40177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altLang="zh-CN" sz="2200" b="1" dirty="0">
                <a:solidFill>
                  <a:srgbClr val="F7F7F7"/>
                </a:solidFill>
                <a:latin typeface="Times New Roman" panose="02020603050405020304" pitchFamily="18" charset="0"/>
                <a:ea typeface="微软雅黑" panose="020B0503020204020204" pitchFamily="34" charset="-122"/>
                <a:cs typeface="Times New Roman" panose="02020603050405020304" pitchFamily="18" charset="0"/>
              </a:rPr>
              <a:t>Display and share</a:t>
            </a:r>
            <a:endParaRPr lang="zh-CN" altLang="en-US" sz="2200" b="1" dirty="0">
              <a:solidFill>
                <a:srgbClr val="F7F7F7"/>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511042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938163F5-62F0-4A2A-819F-D90E79B0F177}"/>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BFD3A93-F186-4E8C-8CEE-6DAB07FB97B7}"/>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22" name="Imagen 5" descr="C:\Users\Design\Documents\Edu\Product Launch\shadown.png">
            <a:extLst>
              <a:ext uri="{FF2B5EF4-FFF2-40B4-BE49-F238E27FC236}">
                <a16:creationId xmlns:a16="http://schemas.microsoft.com/office/drawing/2014/main" id="{71FFCA2A-6737-49B8-B397-680F0F58A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27 Imagen">
            <a:extLst>
              <a:ext uri="{FF2B5EF4-FFF2-40B4-BE49-F238E27FC236}">
                <a16:creationId xmlns:a16="http://schemas.microsoft.com/office/drawing/2014/main" id="{E13E64E6-3BE2-4D46-930A-56B87CABA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28 Imagen">
            <a:extLst>
              <a:ext uri="{FF2B5EF4-FFF2-40B4-BE49-F238E27FC236}">
                <a16:creationId xmlns:a16="http://schemas.microsoft.com/office/drawing/2014/main" id="{2118A315-2A20-4956-8BE8-625B3B3C14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29 CuadroTexto">
            <a:extLst>
              <a:ext uri="{FF2B5EF4-FFF2-40B4-BE49-F238E27FC236}">
                <a16:creationId xmlns:a16="http://schemas.microsoft.com/office/drawing/2014/main" id="{6BF024B3-50A8-4367-9C12-4BE35FD78BC6}"/>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48</a:t>
            </a:r>
          </a:p>
        </p:txBody>
      </p:sp>
      <p:sp>
        <p:nvSpPr>
          <p:cNvPr id="26" name="30 CuadroTexto">
            <a:extLst>
              <a:ext uri="{FF2B5EF4-FFF2-40B4-BE49-F238E27FC236}">
                <a16:creationId xmlns:a16="http://schemas.microsoft.com/office/drawing/2014/main" id="{7441C4EA-06F5-4B93-9675-81A7956D7A45}"/>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27" name="31 CuadroTexto">
            <a:extLst>
              <a:ext uri="{FF2B5EF4-FFF2-40B4-BE49-F238E27FC236}">
                <a16:creationId xmlns:a16="http://schemas.microsoft.com/office/drawing/2014/main" id="{1943A96E-96E6-409A-91B9-2A9C842176C5}"/>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28" name="Imagen 5" descr="C:\Users\Design\Documents\Edu\Product Launch\shadown.png">
            <a:extLst>
              <a:ext uri="{FF2B5EF4-FFF2-40B4-BE49-F238E27FC236}">
                <a16:creationId xmlns:a16="http://schemas.microsoft.com/office/drawing/2014/main" id="{8C98DF01-B2BD-447E-BC8B-1A2197AA33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Imagen 51" descr="btns">
            <a:hlinkClick r:id="" action="ppaction://hlinkshowjump?jump=nextslide"/>
            <a:extLst>
              <a:ext uri="{FF2B5EF4-FFF2-40B4-BE49-F238E27FC236}">
                <a16:creationId xmlns:a16="http://schemas.microsoft.com/office/drawing/2014/main" id="{C88495FA-0266-47D8-8FDC-ECA5F6F1D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Imagen 52" descr="btns">
            <a:hlinkClick r:id="" action="ppaction://hlinkshowjump?jump=previousslide"/>
            <a:extLst>
              <a:ext uri="{FF2B5EF4-FFF2-40B4-BE49-F238E27FC236}">
                <a16:creationId xmlns:a16="http://schemas.microsoft.com/office/drawing/2014/main" id="{4069D870-D419-48B1-B1F9-78CA38D2BB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a:extLst>
              <a:ext uri="{FF2B5EF4-FFF2-40B4-BE49-F238E27FC236}">
                <a16:creationId xmlns:a16="http://schemas.microsoft.com/office/drawing/2014/main" id="{CA995828-4AF5-46F5-B71C-C109FDEE9B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35" name="1 Título">
            <a:extLst>
              <a:ext uri="{FF2B5EF4-FFF2-40B4-BE49-F238E27FC236}">
                <a16:creationId xmlns:a16="http://schemas.microsoft.com/office/drawing/2014/main" id="{B29619F5-FF64-4064-A8F1-08010D5D0193}"/>
              </a:ext>
            </a:extLst>
          </p:cNvPr>
          <p:cNvSpPr txBox="1">
            <a:spLocks noChangeArrowheads="1"/>
          </p:cNvSpPr>
          <p:nvPr/>
        </p:nvSpPr>
        <p:spPr bwMode="auto">
          <a:xfrm>
            <a:off x="5448301" y="234001"/>
            <a:ext cx="3404724" cy="6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 Display and share</a:t>
            </a:r>
            <a:endParaRPr lang="zh-CN" altLang="en-US" sz="1600" b="1" dirty="0">
              <a:solidFill>
                <a:schemeClr val="tx1">
                  <a:lumMod val="65000"/>
                  <a:lumOff val="35000"/>
                </a:schemeClr>
              </a:solidFill>
            </a:endParaRPr>
          </a:p>
        </p:txBody>
      </p:sp>
      <p:sp>
        <p:nvSpPr>
          <p:cNvPr id="36" name="1 Título">
            <a:extLst>
              <a:ext uri="{FF2B5EF4-FFF2-40B4-BE49-F238E27FC236}">
                <a16:creationId xmlns:a16="http://schemas.microsoft.com/office/drawing/2014/main" id="{07E5F648-5935-4201-9B52-84F11CB57F9C}"/>
              </a:ext>
            </a:extLst>
          </p:cNvPr>
          <p:cNvSpPr txBox="1">
            <a:spLocks noChangeArrowheads="1"/>
          </p:cNvSpPr>
          <p:nvPr/>
        </p:nvSpPr>
        <p:spPr bwMode="auto">
          <a:xfrm>
            <a:off x="396000" y="-21600"/>
            <a:ext cx="576382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dirty="0">
                <a:solidFill>
                  <a:schemeClr val="tx1">
                    <a:lumMod val="65000"/>
                    <a:lumOff val="35000"/>
                  </a:schemeClr>
                </a:solidFill>
                <a:latin typeface="黑体" panose="02010609060101010101" pitchFamily="49" charset="-122"/>
                <a:ea typeface="黑体" panose="02010609060101010101" pitchFamily="49" charset="-122"/>
              </a:rPr>
              <a:t>展示与分享：</a:t>
            </a:r>
            <a:endParaRPr lang="es-HN" altLang="en-US" sz="3200" b="1"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37" name="文本框 36">
            <a:extLst>
              <a:ext uri="{FF2B5EF4-FFF2-40B4-BE49-F238E27FC236}">
                <a16:creationId xmlns:a16="http://schemas.microsoft.com/office/drawing/2014/main" id="{25D90306-AF97-4B43-8620-BB29F0E51432}"/>
              </a:ext>
            </a:extLst>
          </p:cNvPr>
          <p:cNvSpPr txBox="1"/>
          <p:nvPr/>
        </p:nvSpPr>
        <p:spPr>
          <a:xfrm>
            <a:off x="396000" y="446400"/>
            <a:ext cx="7930246" cy="658835"/>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Display and share</a:t>
            </a:r>
            <a:endParaRPr lang="zh-CN" altLang="zh-CN" sz="2800" b="1" dirty="0">
              <a:solidFill>
                <a:schemeClr val="tx1">
                  <a:lumMod val="65000"/>
                  <a:lumOff val="35000"/>
                </a:schemeClr>
              </a:solidFill>
              <a:latin typeface="Arial" panose="020B0604020202020204" pitchFamily="34" charset="0"/>
            </a:endParaRPr>
          </a:p>
        </p:txBody>
      </p:sp>
      <p:sp>
        <p:nvSpPr>
          <p:cNvPr id="38" name="TextBox 16">
            <a:extLst>
              <a:ext uri="{FF2B5EF4-FFF2-40B4-BE49-F238E27FC236}">
                <a16:creationId xmlns:a16="http://schemas.microsoft.com/office/drawing/2014/main" id="{1342DB31-FCA0-4A7B-BC47-B789C3605C44}"/>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39" name="TextBox 13">
            <a:extLst>
              <a:ext uri="{FF2B5EF4-FFF2-40B4-BE49-F238E27FC236}">
                <a16:creationId xmlns:a16="http://schemas.microsoft.com/office/drawing/2014/main" id="{22EAB7AA-A871-41BE-8B3B-68B5DA0979AA}"/>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2" name="矩形 1">
            <a:extLst>
              <a:ext uri="{FF2B5EF4-FFF2-40B4-BE49-F238E27FC236}">
                <a16:creationId xmlns:a16="http://schemas.microsoft.com/office/drawing/2014/main" id="{11ED0F0F-3341-4D0D-8080-13B2B4BDB58A}"/>
              </a:ext>
            </a:extLst>
          </p:cNvPr>
          <p:cNvSpPr/>
          <p:nvPr/>
        </p:nvSpPr>
        <p:spPr>
          <a:xfrm>
            <a:off x="88739" y="1156015"/>
            <a:ext cx="9055261" cy="637675"/>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zh-CN" sz="2800" kern="100" dirty="0">
                <a:latin typeface="楷体" panose="02010609060101010101" pitchFamily="49" charset="-122"/>
                <a:ea typeface="楷体" panose="02010609060101010101" pitchFamily="49" charset="-122"/>
                <a:cs typeface="Times New Roman" panose="02020603050405020304" pitchFamily="18" charset="0"/>
              </a:rPr>
              <a:t>在图纸上绘制出流程图</a:t>
            </a:r>
            <a:r>
              <a:rPr lang="zh-CN" altLang="en-US" sz="2800" kern="1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8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4" name="图片 33">
            <a:extLst>
              <a:ext uri="{FF2B5EF4-FFF2-40B4-BE49-F238E27FC236}">
                <a16:creationId xmlns:a16="http://schemas.microsoft.com/office/drawing/2014/main" id="{2FE2B407-47EC-4D97-8499-4A329CC6C68E}"/>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1412" y="1991415"/>
            <a:ext cx="7060557" cy="580367"/>
          </a:xfrm>
          <a:prstGeom prst="rect">
            <a:avLst/>
          </a:prstGeom>
          <a:noFill/>
        </p:spPr>
      </p:pic>
      <p:pic>
        <p:nvPicPr>
          <p:cNvPr id="6" name="图片 5" descr="图片包含 文字&#10;&#10;已生成高可信度的说明">
            <a:extLst>
              <a:ext uri="{FF2B5EF4-FFF2-40B4-BE49-F238E27FC236}">
                <a16:creationId xmlns:a16="http://schemas.microsoft.com/office/drawing/2014/main" id="{9B360B14-FE7B-40DF-91CE-55C111A5152D}"/>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4954"/>
          <a:stretch/>
        </p:blipFill>
        <p:spPr>
          <a:xfrm>
            <a:off x="2129742" y="2625206"/>
            <a:ext cx="4502551" cy="3314446"/>
          </a:xfrm>
          <a:prstGeom prst="rect">
            <a:avLst/>
          </a:prstGeom>
        </p:spPr>
      </p:pic>
    </p:spTree>
    <p:extLst>
      <p:ext uri="{BB962C8B-B14F-4D97-AF65-F5344CB8AC3E}">
        <p14:creationId xmlns:p14="http://schemas.microsoft.com/office/powerpoint/2010/main" val="12526560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9A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205288" y="6181725"/>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a:solidFill>
                  <a:srgbClr val="0EB1E7"/>
                </a:solidFill>
                <a:latin typeface="方正兰亭黑_GBK" charset="-122"/>
              </a:rPr>
              <a:t>5</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5976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4">
            <a:extLst>
              <a:ext uri="{FF2B5EF4-FFF2-40B4-BE49-F238E27FC236}">
                <a16:creationId xmlns:a16="http://schemas.microsoft.com/office/drawing/2014/main" id="{31E0DEC3-D591-49B2-AA26-3117C4B474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36" name="AutoShape 26">
            <a:extLst>
              <a:ext uri="{FF2B5EF4-FFF2-40B4-BE49-F238E27FC236}">
                <a16:creationId xmlns:a16="http://schemas.microsoft.com/office/drawing/2014/main" id="{B2DC91F2-DBED-4D15-807F-E92892BB9720}"/>
              </a:ext>
            </a:extLst>
          </p:cNvPr>
          <p:cNvSpPr>
            <a:spLocks noChangeArrowheads="1"/>
          </p:cNvSpPr>
          <p:nvPr/>
        </p:nvSpPr>
        <p:spPr bwMode="auto">
          <a:xfrm>
            <a:off x="1498249" y="623184"/>
            <a:ext cx="1851337" cy="1145437"/>
          </a:xfrm>
          <a:prstGeom prst="roundRect">
            <a:avLst>
              <a:gd name="adj" fmla="val 16667"/>
            </a:avLst>
          </a:prstGeom>
          <a:noFill/>
          <a:ln>
            <a:noFill/>
          </a:ln>
          <a:extLst>
            <a:ext uri="{91240B29-F687-4F45-9708-019B960494DF}">
              <a14:hiddenLine xmlns:a14="http://schemas.microsoft.com/office/drawing/2010/main" w="9525">
                <a:solidFill>
                  <a:srgbClr val="000000"/>
                </a:solidFill>
                <a:bevel/>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a typeface="微软雅黑" panose="020B0503020204020204" pitchFamily="34" charset="-122"/>
            </a:endParaRPr>
          </a:p>
        </p:txBody>
      </p:sp>
      <p:grpSp>
        <p:nvGrpSpPr>
          <p:cNvPr id="34" name="组合 33">
            <a:extLst>
              <a:ext uri="{FF2B5EF4-FFF2-40B4-BE49-F238E27FC236}">
                <a16:creationId xmlns:a16="http://schemas.microsoft.com/office/drawing/2014/main" id="{9D5AFF29-CC62-4E94-8DA6-6292DCC8AC54}"/>
              </a:ext>
            </a:extLst>
          </p:cNvPr>
          <p:cNvGrpSpPr/>
          <p:nvPr/>
        </p:nvGrpSpPr>
        <p:grpSpPr>
          <a:xfrm>
            <a:off x="678647" y="1411270"/>
            <a:ext cx="7340618" cy="4283092"/>
            <a:chOff x="1074177" y="1537173"/>
            <a:chExt cx="7340618" cy="4283092"/>
          </a:xfrm>
        </p:grpSpPr>
        <p:sp>
          <p:nvSpPr>
            <p:cNvPr id="83" name="矩形 82">
              <a:extLst>
                <a:ext uri="{FF2B5EF4-FFF2-40B4-BE49-F238E27FC236}">
                  <a16:creationId xmlns:a16="http://schemas.microsoft.com/office/drawing/2014/main" id="{8A94AA9D-31DC-4FF1-ACAB-DDD8C3C903C7}"/>
                </a:ext>
              </a:extLst>
            </p:cNvPr>
            <p:cNvSpPr/>
            <p:nvPr/>
          </p:nvSpPr>
          <p:spPr>
            <a:xfrm>
              <a:off x="3425269" y="2864988"/>
              <a:ext cx="2377282" cy="1077218"/>
            </a:xfrm>
            <a:prstGeom prst="rect">
              <a:avLst/>
            </a:prstGeom>
          </p:spPr>
          <p:txBody>
            <a:bodyPr wrap="square">
              <a:spAutoFit/>
            </a:bodyPr>
            <a:lstStyle/>
            <a:p>
              <a:pPr>
                <a:defRPr/>
              </a:pPr>
              <a:r>
                <a:rPr lang="zh-CN" altLang="en-US" sz="3200" b="1" kern="100" dirty="0">
                  <a:solidFill>
                    <a:schemeClr val="tx1">
                      <a:lumMod val="75000"/>
                      <a:lumOff val="25000"/>
                    </a:schemeClr>
                  </a:solidFill>
                  <a:latin typeface="微软雅黑" panose="020B0503020204020204" pitchFamily="34" charset="-122"/>
                  <a:ea typeface="微软雅黑" panose="020B0503020204020204" pitchFamily="34" charset="-122"/>
                </a:rPr>
                <a:t>工程设计的</a:t>
              </a:r>
              <a:endParaRPr lang="en-US" altLang="zh-CN" sz="3200" b="1" kern="100" dirty="0">
                <a:solidFill>
                  <a:schemeClr val="tx1">
                    <a:lumMod val="75000"/>
                    <a:lumOff val="25000"/>
                  </a:schemeClr>
                </a:solidFill>
                <a:latin typeface="微软雅黑" panose="020B0503020204020204" pitchFamily="34" charset="-122"/>
                <a:ea typeface="微软雅黑" panose="020B0503020204020204" pitchFamily="34" charset="-122"/>
              </a:endParaRPr>
            </a:p>
            <a:p>
              <a:pPr>
                <a:defRPr/>
              </a:pPr>
              <a:r>
                <a:rPr lang="en-US" altLang="zh-CN" sz="3200" b="1" kern="1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3200" b="1" kern="100" dirty="0">
                  <a:solidFill>
                    <a:schemeClr val="tx1">
                      <a:lumMod val="75000"/>
                      <a:lumOff val="25000"/>
                    </a:schemeClr>
                  </a:solidFill>
                  <a:latin typeface="微软雅黑" panose="020B0503020204020204" pitchFamily="34" charset="-122"/>
                  <a:ea typeface="微软雅黑" panose="020B0503020204020204" pitchFamily="34" charset="-122"/>
                </a:rPr>
                <a:t>方法流程</a:t>
              </a:r>
            </a:p>
          </p:txBody>
        </p:sp>
        <p:cxnSp>
          <p:nvCxnSpPr>
            <p:cNvPr id="84" name="直接箭头连接符 2">
              <a:extLst>
                <a:ext uri="{FF2B5EF4-FFF2-40B4-BE49-F238E27FC236}">
                  <a16:creationId xmlns:a16="http://schemas.microsoft.com/office/drawing/2014/main" id="{3FBAE048-4EAB-418C-A80A-D9BF1EDB5D81}"/>
                </a:ext>
              </a:extLst>
            </p:cNvPr>
            <p:cNvCxnSpPr>
              <a:cxnSpLocks noChangeShapeType="1"/>
            </p:cNvCxnSpPr>
            <p:nvPr/>
          </p:nvCxnSpPr>
          <p:spPr bwMode="auto">
            <a:xfrm>
              <a:off x="2784790" y="3641119"/>
              <a:ext cx="3704547" cy="1159481"/>
            </a:xfrm>
            <a:prstGeom prst="straightConnector1">
              <a:avLst/>
            </a:prstGeom>
            <a:noFill/>
            <a:ln w="63500" algn="ctr">
              <a:solidFill>
                <a:schemeClr val="accent1"/>
              </a:solidFill>
              <a:prstDash val="dash"/>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 name="AutoShape 5">
              <a:extLst>
                <a:ext uri="{FF2B5EF4-FFF2-40B4-BE49-F238E27FC236}">
                  <a16:creationId xmlns:a16="http://schemas.microsoft.com/office/drawing/2014/main" id="{476F617D-8E38-4612-A786-19846D0CA95D}"/>
                </a:ext>
              </a:extLst>
            </p:cNvPr>
            <p:cNvSpPr>
              <a:spLocks noChangeArrowheads="1"/>
            </p:cNvSpPr>
            <p:nvPr/>
          </p:nvSpPr>
          <p:spPr bwMode="auto">
            <a:xfrm>
              <a:off x="3616941" y="1550709"/>
              <a:ext cx="1719086" cy="1026393"/>
            </a:xfrm>
            <a:prstGeom prst="roundRect">
              <a:avLst>
                <a:gd name="adj" fmla="val 16667"/>
              </a:avLst>
            </a:prstGeom>
            <a:solidFill>
              <a:srgbClr val="C5FA94"/>
            </a:solidFill>
            <a:ln/>
            <a:extLst/>
          </p:spPr>
          <p:style>
            <a:lnRef idx="2">
              <a:schemeClr val="accent6"/>
            </a:lnRef>
            <a:fillRef idx="1">
              <a:schemeClr val="lt1"/>
            </a:fillRef>
            <a:effectRef idx="0">
              <a:schemeClr val="accent6"/>
            </a:effectRef>
            <a:fontRef idx="minor">
              <a:schemeClr val="dk1"/>
            </a:fontRef>
          </p:style>
          <p:txBody>
            <a:bodyPr anchor="ctr" anchorCtr="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spcAft>
                  <a:spcPct val="35000"/>
                </a:spcAft>
                <a:buNone/>
              </a:pPr>
              <a:r>
                <a:rPr lang="en-US" altLang="zh-CN" sz="2000" b="1" dirty="0">
                  <a:latin typeface="宋体" panose="02010600030101010101" pitchFamily="2" charset="-122"/>
                </a:rPr>
                <a:t>1.</a:t>
              </a:r>
              <a:r>
                <a:rPr lang="zh-CN" altLang="en-US" sz="2000" b="1" dirty="0">
                  <a:latin typeface="宋体" panose="02010600030101010101" pitchFamily="2" charset="-122"/>
                </a:rPr>
                <a:t>明确问题</a:t>
              </a:r>
              <a:endParaRPr lang="en-US" altLang="zh-CN" sz="2000" b="1" dirty="0">
                <a:latin typeface="宋体" panose="02010600030101010101" pitchFamily="2" charset="-122"/>
              </a:endParaRPr>
            </a:p>
            <a:p>
              <a:pPr algn="ctr">
                <a:spcBef>
                  <a:spcPct val="0"/>
                </a:spcBef>
                <a:spcAft>
                  <a:spcPct val="35000"/>
                </a:spcAft>
                <a:buNone/>
              </a:pPr>
              <a:r>
                <a:rPr lang="en-US" altLang="zh-CN" sz="2000" b="1" dirty="0">
                  <a:latin typeface="宋体" panose="02010600030101010101" pitchFamily="2" charset="-122"/>
                </a:rPr>
                <a:t>  </a:t>
              </a:r>
              <a:r>
                <a:rPr lang="zh-CN" altLang="en-US" sz="2000" b="1" dirty="0">
                  <a:latin typeface="宋体" panose="02010600030101010101" pitchFamily="2" charset="-122"/>
                </a:rPr>
                <a:t>定义需求</a:t>
              </a:r>
            </a:p>
          </p:txBody>
        </p:sp>
        <p:sp>
          <p:nvSpPr>
            <p:cNvPr id="86" name="AutoShape 5">
              <a:extLst>
                <a:ext uri="{FF2B5EF4-FFF2-40B4-BE49-F238E27FC236}">
                  <a16:creationId xmlns:a16="http://schemas.microsoft.com/office/drawing/2014/main" id="{EE22864D-A64B-4341-812E-F1921524AA19}"/>
                </a:ext>
              </a:extLst>
            </p:cNvPr>
            <p:cNvSpPr>
              <a:spLocks noChangeArrowheads="1"/>
            </p:cNvSpPr>
            <p:nvPr/>
          </p:nvSpPr>
          <p:spPr bwMode="auto">
            <a:xfrm>
              <a:off x="6489337" y="1537173"/>
              <a:ext cx="1925458" cy="1026393"/>
            </a:xfrm>
            <a:prstGeom prst="roundRect">
              <a:avLst>
                <a:gd name="adj" fmla="val 16667"/>
              </a:avLst>
            </a:prstGeom>
            <a:solidFill>
              <a:srgbClr val="FEF366"/>
            </a:solidFill>
            <a:ln/>
            <a:extLst/>
          </p:spPr>
          <p:style>
            <a:lnRef idx="2">
              <a:schemeClr val="accent6"/>
            </a:lnRef>
            <a:fillRef idx="1">
              <a:schemeClr val="lt1"/>
            </a:fillRef>
            <a:effectRef idx="0">
              <a:schemeClr val="accent6"/>
            </a:effectRef>
            <a:fontRef idx="minor">
              <a:schemeClr val="dk1"/>
            </a:fontRef>
          </p:style>
          <p:txBody>
            <a:bodyPr anchor="ctr" anchorCtr="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spcAft>
                  <a:spcPct val="35000"/>
                </a:spcAft>
                <a:buNone/>
              </a:pPr>
              <a:r>
                <a:rPr lang="en-US" altLang="zh-CN" sz="2000" b="1" dirty="0">
                  <a:latin typeface="宋体" panose="02010600030101010101" pitchFamily="2" charset="-122"/>
                </a:rPr>
                <a:t>2.</a:t>
              </a:r>
              <a:r>
                <a:rPr lang="zh-CN" altLang="en-US" sz="2000" b="1" dirty="0">
                  <a:latin typeface="宋体" panose="02010600030101010101" pitchFamily="2" charset="-122"/>
                </a:rPr>
                <a:t>确认标准</a:t>
              </a:r>
              <a:endParaRPr lang="en-US" altLang="zh-CN" sz="2000" b="1" dirty="0">
                <a:latin typeface="宋体" panose="02010600030101010101" pitchFamily="2" charset="-122"/>
              </a:endParaRPr>
            </a:p>
            <a:p>
              <a:pPr algn="ctr">
                <a:spcBef>
                  <a:spcPct val="0"/>
                </a:spcBef>
                <a:spcAft>
                  <a:spcPct val="35000"/>
                </a:spcAft>
                <a:buNone/>
              </a:pPr>
              <a:r>
                <a:rPr lang="zh-CN" altLang="en-US" sz="2000" b="1" dirty="0">
                  <a:latin typeface="宋体" panose="02010600030101010101" pitchFamily="2" charset="-122"/>
                </a:rPr>
                <a:t>和约束条件</a:t>
              </a:r>
            </a:p>
          </p:txBody>
        </p:sp>
        <p:sp>
          <p:nvSpPr>
            <p:cNvPr id="87" name="AutoShape 5">
              <a:extLst>
                <a:ext uri="{FF2B5EF4-FFF2-40B4-BE49-F238E27FC236}">
                  <a16:creationId xmlns:a16="http://schemas.microsoft.com/office/drawing/2014/main" id="{1EC5D4CC-F0A7-42F4-A832-35351835430A}"/>
                </a:ext>
              </a:extLst>
            </p:cNvPr>
            <p:cNvSpPr>
              <a:spLocks noChangeArrowheads="1"/>
            </p:cNvSpPr>
            <p:nvPr/>
          </p:nvSpPr>
          <p:spPr bwMode="auto">
            <a:xfrm>
              <a:off x="6489337" y="3091399"/>
              <a:ext cx="1925458" cy="1026393"/>
            </a:xfrm>
            <a:prstGeom prst="roundRect">
              <a:avLst>
                <a:gd name="adj" fmla="val 16667"/>
              </a:avLst>
            </a:prstGeom>
            <a:solidFill>
              <a:srgbClr val="C5E0B4"/>
            </a:solidFill>
            <a:ln/>
            <a:extLst/>
          </p:spPr>
          <p:style>
            <a:lnRef idx="2">
              <a:schemeClr val="accent6"/>
            </a:lnRef>
            <a:fillRef idx="1">
              <a:schemeClr val="lt1"/>
            </a:fillRef>
            <a:effectRef idx="0">
              <a:schemeClr val="accent6"/>
            </a:effectRef>
            <a:fontRef idx="minor">
              <a:schemeClr val="dk1"/>
            </a:fontRef>
          </p:style>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spcAft>
                  <a:spcPct val="35000"/>
                </a:spcAft>
                <a:buNone/>
              </a:pPr>
              <a:r>
                <a:rPr lang="en-US" altLang="zh-CN" sz="2000" b="1" dirty="0">
                  <a:latin typeface="宋体" panose="02010600030101010101" pitchFamily="2" charset="-122"/>
                </a:rPr>
                <a:t>3.</a:t>
              </a:r>
              <a:r>
                <a:rPr lang="zh-CN" altLang="en-US" sz="2000" b="1" dirty="0">
                  <a:latin typeface="宋体" panose="02010600030101010101" pitchFamily="2" charset="-122"/>
                </a:rPr>
                <a:t>头脑风暴</a:t>
              </a:r>
              <a:endParaRPr lang="en-US" altLang="zh-CN" sz="2000" b="1" dirty="0">
                <a:latin typeface="宋体" panose="02010600030101010101" pitchFamily="2" charset="-122"/>
              </a:endParaRPr>
            </a:p>
            <a:p>
              <a:pPr algn="ctr">
                <a:spcBef>
                  <a:spcPct val="0"/>
                </a:spcBef>
                <a:spcAft>
                  <a:spcPct val="35000"/>
                </a:spcAft>
                <a:buNone/>
              </a:pPr>
              <a:r>
                <a:rPr lang="zh-CN" altLang="en-US" sz="2000" b="1" dirty="0">
                  <a:latin typeface="宋体" panose="02010600030101010101" pitchFamily="2" charset="-122"/>
                </a:rPr>
                <a:t>得出解决方案</a:t>
              </a:r>
            </a:p>
          </p:txBody>
        </p:sp>
        <p:sp>
          <p:nvSpPr>
            <p:cNvPr id="88" name="AutoShape 5">
              <a:extLst>
                <a:ext uri="{FF2B5EF4-FFF2-40B4-BE49-F238E27FC236}">
                  <a16:creationId xmlns:a16="http://schemas.microsoft.com/office/drawing/2014/main" id="{30A2382C-9251-464A-8CD2-ACA4B6E26292}"/>
                </a:ext>
              </a:extLst>
            </p:cNvPr>
            <p:cNvSpPr>
              <a:spLocks noChangeArrowheads="1"/>
            </p:cNvSpPr>
            <p:nvPr/>
          </p:nvSpPr>
          <p:spPr bwMode="auto">
            <a:xfrm>
              <a:off x="6489336" y="4695139"/>
              <a:ext cx="1925459" cy="1125126"/>
            </a:xfrm>
            <a:prstGeom prst="roundRect">
              <a:avLst>
                <a:gd name="adj" fmla="val 16667"/>
              </a:avLst>
            </a:prstGeom>
            <a:solidFill>
              <a:srgbClr val="BDD7EE"/>
            </a:solidFill>
            <a:ln/>
            <a:extLst/>
          </p:spPr>
          <p:style>
            <a:lnRef idx="2">
              <a:schemeClr val="accent6"/>
            </a:lnRef>
            <a:fillRef idx="1">
              <a:schemeClr val="lt1"/>
            </a:fillRef>
            <a:effectRef idx="0">
              <a:schemeClr val="accent6"/>
            </a:effectRef>
            <a:fontRef idx="minor">
              <a:schemeClr val="dk1"/>
            </a:fontRef>
          </p:style>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buNone/>
              </a:pPr>
              <a:r>
                <a:rPr lang="en-US" altLang="zh-CN" sz="2000" b="1" dirty="0">
                  <a:latin typeface="宋体" panose="02010600030101010101" pitchFamily="2" charset="-122"/>
                </a:rPr>
                <a:t>4.</a:t>
              </a:r>
              <a:r>
                <a:rPr lang="zh-CN" altLang="en-US" sz="2000" b="1" dirty="0">
                  <a:latin typeface="宋体" panose="02010600030101010101" pitchFamily="2" charset="-122"/>
                </a:rPr>
                <a:t>设计</a:t>
              </a:r>
              <a:endParaRPr lang="en-US" altLang="zh-CN" sz="2000" b="1" dirty="0">
                <a:latin typeface="宋体" panose="02010600030101010101" pitchFamily="2" charset="-122"/>
              </a:endParaRPr>
            </a:p>
            <a:p>
              <a:pPr algn="ctr">
                <a:buNone/>
              </a:pPr>
              <a:r>
                <a:rPr lang="zh-CN" altLang="en-US" sz="2000" b="1" dirty="0">
                  <a:latin typeface="宋体" panose="02010600030101010101" pitchFamily="2" charset="-122"/>
                </a:rPr>
                <a:t>（图纸、材料、预算等）</a:t>
              </a:r>
            </a:p>
          </p:txBody>
        </p:sp>
        <p:sp>
          <p:nvSpPr>
            <p:cNvPr id="89" name="AutoShape 5">
              <a:extLst>
                <a:ext uri="{FF2B5EF4-FFF2-40B4-BE49-F238E27FC236}">
                  <a16:creationId xmlns:a16="http://schemas.microsoft.com/office/drawing/2014/main" id="{30020E8E-5A9C-427D-855D-F81887446251}"/>
                </a:ext>
              </a:extLst>
            </p:cNvPr>
            <p:cNvSpPr>
              <a:spLocks noChangeArrowheads="1"/>
            </p:cNvSpPr>
            <p:nvPr/>
          </p:nvSpPr>
          <p:spPr bwMode="auto">
            <a:xfrm>
              <a:off x="3616941" y="4660783"/>
              <a:ext cx="1719086" cy="1159481"/>
            </a:xfrm>
            <a:prstGeom prst="roundRect">
              <a:avLst>
                <a:gd name="adj" fmla="val 16667"/>
              </a:avLst>
            </a:prstGeom>
            <a:solidFill>
              <a:srgbClr val="F8CBAD"/>
            </a:solidFill>
            <a:ln/>
            <a:extLst/>
          </p:spPr>
          <p:style>
            <a:lnRef idx="2">
              <a:schemeClr val="accent6"/>
            </a:lnRef>
            <a:fillRef idx="1">
              <a:schemeClr val="lt1"/>
            </a:fillRef>
            <a:effectRef idx="0">
              <a:schemeClr val="accent6"/>
            </a:effectRef>
            <a:fontRef idx="minor">
              <a:schemeClr val="dk1"/>
            </a:fontRef>
          </p:style>
          <p:txBody>
            <a:bodyPr anchor="ctr" anchorCtr="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buNone/>
              </a:pPr>
              <a:r>
                <a:rPr lang="en-US" altLang="zh-CN" sz="2000" b="1" dirty="0">
                  <a:latin typeface="宋体" panose="02010600030101010101" pitchFamily="2" charset="-122"/>
                </a:rPr>
                <a:t>5.</a:t>
              </a:r>
              <a:r>
                <a:rPr lang="zh-CN" altLang="en-US" sz="2000" b="1" dirty="0">
                  <a:latin typeface="宋体" panose="02010600030101010101" pitchFamily="2" charset="-122"/>
                </a:rPr>
                <a:t>制作模型</a:t>
              </a:r>
            </a:p>
            <a:p>
              <a:pPr algn="ctr">
                <a:buNone/>
              </a:pPr>
              <a:r>
                <a:rPr lang="zh-CN" altLang="en-US" sz="2000" b="1" dirty="0">
                  <a:latin typeface="宋体" panose="02010600030101010101" pitchFamily="2" charset="-122"/>
                </a:rPr>
                <a:t>或原型</a:t>
              </a:r>
            </a:p>
          </p:txBody>
        </p:sp>
        <p:sp>
          <p:nvSpPr>
            <p:cNvPr id="90" name="AutoShape 5">
              <a:extLst>
                <a:ext uri="{FF2B5EF4-FFF2-40B4-BE49-F238E27FC236}">
                  <a16:creationId xmlns:a16="http://schemas.microsoft.com/office/drawing/2014/main" id="{D0F94237-8B8A-4497-B39F-5E66B7174F5C}"/>
                </a:ext>
              </a:extLst>
            </p:cNvPr>
            <p:cNvSpPr>
              <a:spLocks noChangeArrowheads="1"/>
            </p:cNvSpPr>
            <p:nvPr/>
          </p:nvSpPr>
          <p:spPr bwMode="auto">
            <a:xfrm>
              <a:off x="1074177" y="4660784"/>
              <a:ext cx="1664306" cy="1159480"/>
            </a:xfrm>
            <a:prstGeom prst="roundRect">
              <a:avLst>
                <a:gd name="adj" fmla="val 16667"/>
              </a:avLst>
            </a:prstGeom>
            <a:solidFill>
              <a:srgbClr val="D6DCE5"/>
            </a:solidFill>
            <a:ln/>
            <a:extLst/>
          </p:spPr>
          <p:style>
            <a:lnRef idx="2">
              <a:schemeClr val="accent6"/>
            </a:lnRef>
            <a:fillRef idx="1">
              <a:schemeClr val="lt1"/>
            </a:fillRef>
            <a:effectRef idx="0">
              <a:schemeClr val="accent6"/>
            </a:effectRef>
            <a:fontRef idx="minor">
              <a:schemeClr val="dk1"/>
            </a:fontRef>
          </p:style>
          <p:txBody>
            <a:bodyPr anchor="ctr" anchorCtr="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buNone/>
              </a:pPr>
              <a:r>
                <a:rPr lang="en-US" altLang="zh-CN" sz="2000" b="1" dirty="0">
                  <a:latin typeface="宋体" panose="02010600030101010101" pitchFamily="2" charset="-122"/>
                </a:rPr>
                <a:t>6.</a:t>
              </a:r>
              <a:r>
                <a:rPr lang="zh-CN" altLang="en-US" sz="2000" b="1" dirty="0">
                  <a:latin typeface="宋体" panose="02010600030101010101" pitchFamily="2" charset="-122"/>
                </a:rPr>
                <a:t>测试</a:t>
              </a:r>
            </a:p>
          </p:txBody>
        </p:sp>
        <p:sp>
          <p:nvSpPr>
            <p:cNvPr id="91" name="AutoShape 5">
              <a:extLst>
                <a:ext uri="{FF2B5EF4-FFF2-40B4-BE49-F238E27FC236}">
                  <a16:creationId xmlns:a16="http://schemas.microsoft.com/office/drawing/2014/main" id="{DA552140-4ED3-4E99-9668-2960CBEBB13F}"/>
                </a:ext>
              </a:extLst>
            </p:cNvPr>
            <p:cNvSpPr>
              <a:spLocks noChangeArrowheads="1"/>
            </p:cNvSpPr>
            <p:nvPr/>
          </p:nvSpPr>
          <p:spPr bwMode="auto">
            <a:xfrm>
              <a:off x="1074177" y="3091399"/>
              <a:ext cx="1664306" cy="1026393"/>
            </a:xfrm>
            <a:prstGeom prst="roundRect">
              <a:avLst>
                <a:gd name="adj" fmla="val 16667"/>
              </a:avLst>
            </a:prstGeom>
            <a:solidFill>
              <a:srgbClr val="F29CD7"/>
            </a:solidFill>
            <a:ln/>
            <a:extLst/>
          </p:spPr>
          <p:style>
            <a:lnRef idx="2">
              <a:schemeClr val="accent6"/>
            </a:lnRef>
            <a:fillRef idx="1">
              <a:schemeClr val="lt1"/>
            </a:fillRef>
            <a:effectRef idx="0">
              <a:schemeClr val="accent6"/>
            </a:effectRef>
            <a:fontRef idx="minor">
              <a:schemeClr val="dk1"/>
            </a:fontRef>
          </p:style>
          <p:txBody>
            <a:bodyPr anchor="ctr" anchorCtr="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buNone/>
              </a:pPr>
              <a:r>
                <a:rPr lang="en-US" altLang="zh-CN" sz="2000" b="1" dirty="0">
                  <a:latin typeface="宋体" panose="02010600030101010101" pitchFamily="2" charset="-122"/>
                </a:rPr>
                <a:t>7.</a:t>
              </a:r>
              <a:r>
                <a:rPr lang="zh-CN" altLang="en-US" sz="2000" b="1" dirty="0">
                  <a:latin typeface="宋体" panose="02010600030101010101" pitchFamily="2" charset="-122"/>
                </a:rPr>
                <a:t>改进</a:t>
              </a:r>
            </a:p>
          </p:txBody>
        </p:sp>
        <p:sp>
          <p:nvSpPr>
            <p:cNvPr id="92" name="AutoShape 5">
              <a:extLst>
                <a:ext uri="{FF2B5EF4-FFF2-40B4-BE49-F238E27FC236}">
                  <a16:creationId xmlns:a16="http://schemas.microsoft.com/office/drawing/2014/main" id="{BBB79AF1-032B-4753-9FE6-2524D24ABAEE}"/>
                </a:ext>
              </a:extLst>
            </p:cNvPr>
            <p:cNvSpPr>
              <a:spLocks noChangeArrowheads="1"/>
            </p:cNvSpPr>
            <p:nvPr/>
          </p:nvSpPr>
          <p:spPr bwMode="auto">
            <a:xfrm>
              <a:off x="1074177" y="1550709"/>
              <a:ext cx="1664306" cy="1026393"/>
            </a:xfrm>
            <a:prstGeom prst="roundRect">
              <a:avLst>
                <a:gd name="adj" fmla="val 16667"/>
              </a:avLst>
            </a:prstGeom>
            <a:solidFill>
              <a:srgbClr val="93E3FF"/>
            </a:solidFill>
            <a:ln/>
            <a:extLst/>
          </p:spPr>
          <p:style>
            <a:lnRef idx="2">
              <a:schemeClr val="accent6"/>
            </a:lnRef>
            <a:fillRef idx="1">
              <a:schemeClr val="lt1"/>
            </a:fillRef>
            <a:effectRef idx="0">
              <a:schemeClr val="accent6"/>
            </a:effectRef>
            <a:fontRef idx="minor">
              <a:schemeClr val="dk1"/>
            </a:fontRef>
          </p:style>
          <p:txBody>
            <a:bodyPr anchor="ctr" anchorCtr="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buNone/>
              </a:pPr>
              <a:r>
                <a:rPr lang="en-US" altLang="zh-CN" sz="2000" b="1" dirty="0">
                  <a:latin typeface="宋体" panose="02010600030101010101" pitchFamily="2" charset="-122"/>
                </a:rPr>
                <a:t>8.</a:t>
              </a:r>
              <a:r>
                <a:rPr lang="zh-CN" altLang="en-US" sz="2000" b="1" dirty="0">
                  <a:latin typeface="宋体" panose="02010600030101010101" pitchFamily="2" charset="-122"/>
                </a:rPr>
                <a:t>产品</a:t>
              </a:r>
            </a:p>
          </p:txBody>
        </p:sp>
        <p:cxnSp>
          <p:nvCxnSpPr>
            <p:cNvPr id="93" name="直接箭头连接符 2">
              <a:extLst>
                <a:ext uri="{FF2B5EF4-FFF2-40B4-BE49-F238E27FC236}">
                  <a16:creationId xmlns:a16="http://schemas.microsoft.com/office/drawing/2014/main" id="{01B7BF0E-9628-4DB3-8270-B7D0040748E0}"/>
                </a:ext>
              </a:extLst>
            </p:cNvPr>
            <p:cNvCxnSpPr>
              <a:cxnSpLocks noChangeShapeType="1"/>
              <a:stCxn id="85" idx="3"/>
              <a:endCxn id="86" idx="1"/>
            </p:cNvCxnSpPr>
            <p:nvPr/>
          </p:nvCxnSpPr>
          <p:spPr bwMode="auto">
            <a:xfrm flipV="1">
              <a:off x="5336027" y="2050370"/>
              <a:ext cx="1153310" cy="13536"/>
            </a:xfrm>
            <a:prstGeom prst="straightConnector1">
              <a:avLst/>
            </a:prstGeom>
            <a:noFill/>
            <a:ln w="63500" algn="ctr">
              <a:solidFill>
                <a:schemeClr val="accent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箭头连接符 2">
              <a:extLst>
                <a:ext uri="{FF2B5EF4-FFF2-40B4-BE49-F238E27FC236}">
                  <a16:creationId xmlns:a16="http://schemas.microsoft.com/office/drawing/2014/main" id="{BD7B956A-9A3D-4E8B-BFBB-889F94598A3D}"/>
                </a:ext>
              </a:extLst>
            </p:cNvPr>
            <p:cNvCxnSpPr>
              <a:cxnSpLocks noChangeShapeType="1"/>
              <a:stCxn id="86" idx="2"/>
              <a:endCxn id="87" idx="0"/>
            </p:cNvCxnSpPr>
            <p:nvPr/>
          </p:nvCxnSpPr>
          <p:spPr bwMode="auto">
            <a:xfrm>
              <a:off x="7452066" y="2563566"/>
              <a:ext cx="0" cy="527833"/>
            </a:xfrm>
            <a:prstGeom prst="straightConnector1">
              <a:avLst/>
            </a:prstGeom>
            <a:noFill/>
            <a:ln w="63500" algn="ctr">
              <a:solidFill>
                <a:schemeClr val="accent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直接箭头连接符 2">
              <a:extLst>
                <a:ext uri="{FF2B5EF4-FFF2-40B4-BE49-F238E27FC236}">
                  <a16:creationId xmlns:a16="http://schemas.microsoft.com/office/drawing/2014/main" id="{7206ED41-9E0B-4541-A6F0-6A94C4F1E5E8}"/>
                </a:ext>
              </a:extLst>
            </p:cNvPr>
            <p:cNvCxnSpPr>
              <a:cxnSpLocks noChangeShapeType="1"/>
              <a:stCxn id="87" idx="2"/>
              <a:endCxn id="88" idx="0"/>
            </p:cNvCxnSpPr>
            <p:nvPr/>
          </p:nvCxnSpPr>
          <p:spPr bwMode="auto">
            <a:xfrm>
              <a:off x="7452066" y="4117792"/>
              <a:ext cx="0" cy="577347"/>
            </a:xfrm>
            <a:prstGeom prst="straightConnector1">
              <a:avLst/>
            </a:prstGeom>
            <a:noFill/>
            <a:ln w="63500" algn="ctr">
              <a:solidFill>
                <a:schemeClr val="accent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直接箭头连接符 2">
              <a:extLst>
                <a:ext uri="{FF2B5EF4-FFF2-40B4-BE49-F238E27FC236}">
                  <a16:creationId xmlns:a16="http://schemas.microsoft.com/office/drawing/2014/main" id="{4AB12EFF-3162-4D5F-BC4A-892027F45766}"/>
                </a:ext>
              </a:extLst>
            </p:cNvPr>
            <p:cNvCxnSpPr>
              <a:cxnSpLocks noChangeShapeType="1"/>
              <a:stCxn id="88" idx="1"/>
              <a:endCxn id="89" idx="3"/>
            </p:cNvCxnSpPr>
            <p:nvPr/>
          </p:nvCxnSpPr>
          <p:spPr bwMode="auto">
            <a:xfrm flipH="1" flipV="1">
              <a:off x="5336027" y="5240524"/>
              <a:ext cx="1153309" cy="17178"/>
            </a:xfrm>
            <a:prstGeom prst="straightConnector1">
              <a:avLst/>
            </a:prstGeom>
            <a:noFill/>
            <a:ln w="63500" algn="ctr">
              <a:solidFill>
                <a:schemeClr val="accent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直接箭头连接符 2">
              <a:extLst>
                <a:ext uri="{FF2B5EF4-FFF2-40B4-BE49-F238E27FC236}">
                  <a16:creationId xmlns:a16="http://schemas.microsoft.com/office/drawing/2014/main" id="{3DF907FD-53A9-4A51-9922-9DF73A9F38C4}"/>
                </a:ext>
              </a:extLst>
            </p:cNvPr>
            <p:cNvCxnSpPr>
              <a:cxnSpLocks noChangeShapeType="1"/>
              <a:stCxn id="89" idx="1"/>
              <a:endCxn id="90" idx="3"/>
            </p:cNvCxnSpPr>
            <p:nvPr/>
          </p:nvCxnSpPr>
          <p:spPr bwMode="auto">
            <a:xfrm flipH="1">
              <a:off x="2738483" y="5240524"/>
              <a:ext cx="878458" cy="0"/>
            </a:xfrm>
            <a:prstGeom prst="straightConnector1">
              <a:avLst/>
            </a:prstGeom>
            <a:noFill/>
            <a:ln w="63500" algn="ctr">
              <a:solidFill>
                <a:schemeClr val="accent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接箭头连接符 2">
              <a:extLst>
                <a:ext uri="{FF2B5EF4-FFF2-40B4-BE49-F238E27FC236}">
                  <a16:creationId xmlns:a16="http://schemas.microsoft.com/office/drawing/2014/main" id="{F55981EC-8D18-419A-9B77-95EEBAA6F802}"/>
                </a:ext>
              </a:extLst>
            </p:cNvPr>
            <p:cNvCxnSpPr>
              <a:cxnSpLocks noChangeShapeType="1"/>
              <a:stCxn id="90" idx="0"/>
              <a:endCxn id="91" idx="2"/>
            </p:cNvCxnSpPr>
            <p:nvPr/>
          </p:nvCxnSpPr>
          <p:spPr bwMode="auto">
            <a:xfrm flipV="1">
              <a:off x="1906330" y="4117792"/>
              <a:ext cx="0" cy="542992"/>
            </a:xfrm>
            <a:prstGeom prst="straightConnector1">
              <a:avLst/>
            </a:prstGeom>
            <a:noFill/>
            <a:ln w="63500" algn="ctr">
              <a:solidFill>
                <a:schemeClr val="accent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直接箭头连接符 2">
              <a:extLst>
                <a:ext uri="{FF2B5EF4-FFF2-40B4-BE49-F238E27FC236}">
                  <a16:creationId xmlns:a16="http://schemas.microsoft.com/office/drawing/2014/main" id="{5E5F7C06-5533-4105-8FA3-3CE3CF0C5687}"/>
                </a:ext>
              </a:extLst>
            </p:cNvPr>
            <p:cNvCxnSpPr>
              <a:cxnSpLocks noChangeShapeType="1"/>
              <a:stCxn id="91" idx="0"/>
              <a:endCxn id="92" idx="2"/>
            </p:cNvCxnSpPr>
            <p:nvPr/>
          </p:nvCxnSpPr>
          <p:spPr bwMode="auto">
            <a:xfrm flipV="1">
              <a:off x="1906330" y="2577102"/>
              <a:ext cx="0" cy="514297"/>
            </a:xfrm>
            <a:prstGeom prst="straightConnector1">
              <a:avLst/>
            </a:prstGeom>
            <a:noFill/>
            <a:ln w="63500" algn="ctr">
              <a:solidFill>
                <a:schemeClr val="accent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0" name="1 Título">
            <a:extLst>
              <a:ext uri="{FF2B5EF4-FFF2-40B4-BE49-F238E27FC236}">
                <a16:creationId xmlns:a16="http://schemas.microsoft.com/office/drawing/2014/main" id="{659F1DFD-C743-4059-996C-419A2BECE30D}"/>
              </a:ext>
            </a:extLst>
          </p:cNvPr>
          <p:cNvSpPr txBox="1">
            <a:spLocks noChangeArrowheads="1"/>
          </p:cNvSpPr>
          <p:nvPr/>
        </p:nvSpPr>
        <p:spPr bwMode="auto">
          <a:xfrm>
            <a:off x="6660000" y="234001"/>
            <a:ext cx="2193023" cy="6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STEAM introduction</a:t>
            </a:r>
            <a:endParaRPr lang="zh-CN" altLang="en-US" sz="1600" b="1" dirty="0">
              <a:solidFill>
                <a:schemeClr val="tx1">
                  <a:lumMod val="65000"/>
                  <a:lumOff val="35000"/>
                </a:schemeClr>
              </a:solidFill>
            </a:endParaRPr>
          </a:p>
        </p:txBody>
      </p:sp>
      <p:sp>
        <p:nvSpPr>
          <p:cNvPr id="101" name="1 Título">
            <a:extLst>
              <a:ext uri="{FF2B5EF4-FFF2-40B4-BE49-F238E27FC236}">
                <a16:creationId xmlns:a16="http://schemas.microsoft.com/office/drawing/2014/main" id="{2314B8B2-9301-4D6B-9531-DF5C0E5D9186}"/>
              </a:ext>
            </a:extLst>
          </p:cNvPr>
          <p:cNvSpPr txBox="1">
            <a:spLocks noChangeArrowheads="1"/>
          </p:cNvSpPr>
          <p:nvPr/>
        </p:nvSpPr>
        <p:spPr bwMode="auto">
          <a:xfrm>
            <a:off x="396000" y="-21600"/>
            <a:ext cx="40712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工程设计方法流程</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102" name="文本框 101">
            <a:extLst>
              <a:ext uri="{FF2B5EF4-FFF2-40B4-BE49-F238E27FC236}">
                <a16:creationId xmlns:a16="http://schemas.microsoft.com/office/drawing/2014/main" id="{86D802C8-FC59-4514-9410-51904FDCA834}"/>
              </a:ext>
            </a:extLst>
          </p:cNvPr>
          <p:cNvSpPr txBox="1"/>
          <p:nvPr/>
        </p:nvSpPr>
        <p:spPr>
          <a:xfrm>
            <a:off x="396000" y="446400"/>
            <a:ext cx="6093337"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Method flow of engineering design</a:t>
            </a:r>
          </a:p>
        </p:txBody>
      </p:sp>
      <p:sp>
        <p:nvSpPr>
          <p:cNvPr id="37" name="TextBox 16">
            <a:extLst>
              <a:ext uri="{FF2B5EF4-FFF2-40B4-BE49-F238E27FC236}">
                <a16:creationId xmlns:a16="http://schemas.microsoft.com/office/drawing/2014/main" id="{3DFB7111-0C7C-4249-B8C4-007894B35A05}"/>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38" name="TextBox 13">
            <a:extLst>
              <a:ext uri="{FF2B5EF4-FFF2-40B4-BE49-F238E27FC236}">
                <a16:creationId xmlns:a16="http://schemas.microsoft.com/office/drawing/2014/main" id="{BEEDBA69-3FA9-4893-9FF7-F425F560E19C}"/>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Tree>
    <p:extLst>
      <p:ext uri="{BB962C8B-B14F-4D97-AF65-F5344CB8AC3E}">
        <p14:creationId xmlns:p14="http://schemas.microsoft.com/office/powerpoint/2010/main" val="21243746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35EDEAF-B467-40FC-A8F8-A4F52C685B0F}"/>
              </a:ext>
            </a:extLst>
          </p:cNvPr>
          <p:cNvSpPr/>
          <p:nvPr/>
        </p:nvSpPr>
        <p:spPr>
          <a:xfrm>
            <a:off x="0" y="4797081"/>
            <a:ext cx="9144000" cy="717453"/>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t> 3D Holographic projection</a:t>
            </a:r>
            <a:endParaRPr lang="zh-CN" altLang="en-US" sz="2800" b="1" dirty="0"/>
          </a:p>
        </p:txBody>
      </p:sp>
      <p:sp>
        <p:nvSpPr>
          <p:cNvPr id="2" name="矩形 1">
            <a:extLst>
              <a:ext uri="{FF2B5EF4-FFF2-40B4-BE49-F238E27FC236}">
                <a16:creationId xmlns:a16="http://schemas.microsoft.com/office/drawing/2014/main" id="{CC41DA88-E30B-4925-809C-3ED9E953D5C2}"/>
              </a:ext>
            </a:extLst>
          </p:cNvPr>
          <p:cNvSpPr/>
          <p:nvPr/>
        </p:nvSpPr>
        <p:spPr>
          <a:xfrm>
            <a:off x="4431323" y="-2"/>
            <a:ext cx="4712677" cy="6858001"/>
          </a:xfrm>
          <a:custGeom>
            <a:avLst/>
            <a:gdLst>
              <a:gd name="connsiteX0" fmla="*/ 0 w 4712677"/>
              <a:gd name="connsiteY0" fmla="*/ 0 h 6858000"/>
              <a:gd name="connsiteX1" fmla="*/ 4712677 w 4712677"/>
              <a:gd name="connsiteY1" fmla="*/ 0 h 6858000"/>
              <a:gd name="connsiteX2" fmla="*/ 4712677 w 4712677"/>
              <a:gd name="connsiteY2" fmla="*/ 6858000 h 6858000"/>
              <a:gd name="connsiteX3" fmla="*/ 0 w 4712677"/>
              <a:gd name="connsiteY3" fmla="*/ 6858000 h 6858000"/>
              <a:gd name="connsiteX4" fmla="*/ 0 w 4712677"/>
              <a:gd name="connsiteY4" fmla="*/ 0 h 6858000"/>
              <a:gd name="connsiteX0" fmla="*/ 1786597 w 4712677"/>
              <a:gd name="connsiteY0" fmla="*/ 14067 h 6858000"/>
              <a:gd name="connsiteX1" fmla="*/ 4712677 w 4712677"/>
              <a:gd name="connsiteY1" fmla="*/ 0 h 6858000"/>
              <a:gd name="connsiteX2" fmla="*/ 4712677 w 4712677"/>
              <a:gd name="connsiteY2" fmla="*/ 6858000 h 6858000"/>
              <a:gd name="connsiteX3" fmla="*/ 0 w 4712677"/>
              <a:gd name="connsiteY3" fmla="*/ 6858000 h 6858000"/>
              <a:gd name="connsiteX4" fmla="*/ 1786597 w 4712677"/>
              <a:gd name="connsiteY4" fmla="*/ 14067 h 6858000"/>
              <a:gd name="connsiteX0" fmla="*/ 1786597 w 4712677"/>
              <a:gd name="connsiteY0" fmla="*/ 0 h 6858001"/>
              <a:gd name="connsiteX1" fmla="*/ 4712677 w 4712677"/>
              <a:gd name="connsiteY1" fmla="*/ 1 h 6858001"/>
              <a:gd name="connsiteX2" fmla="*/ 4712677 w 4712677"/>
              <a:gd name="connsiteY2" fmla="*/ 6858001 h 6858001"/>
              <a:gd name="connsiteX3" fmla="*/ 0 w 4712677"/>
              <a:gd name="connsiteY3" fmla="*/ 6858001 h 6858001"/>
              <a:gd name="connsiteX4" fmla="*/ 1786597 w 4712677"/>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677" h="6858001">
                <a:moveTo>
                  <a:pt x="1786597" y="0"/>
                </a:moveTo>
                <a:lnTo>
                  <a:pt x="4712677" y="1"/>
                </a:lnTo>
                <a:lnTo>
                  <a:pt x="4712677" y="6858001"/>
                </a:lnTo>
                <a:lnTo>
                  <a:pt x="0" y="6858001"/>
                </a:lnTo>
                <a:lnTo>
                  <a:pt x="1786597" y="0"/>
                </a:lnTo>
                <a:close/>
              </a:path>
            </a:pathLst>
          </a:cu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4">
            <a:extLst>
              <a:ext uri="{FF2B5EF4-FFF2-40B4-BE49-F238E27FC236}">
                <a16:creationId xmlns:a16="http://schemas.microsoft.com/office/drawing/2014/main" id="{459F5FCF-5AD4-442A-9E28-8763EA25A790}"/>
              </a:ext>
            </a:extLst>
          </p:cNvPr>
          <p:cNvSpPr>
            <a:spLocks noChangeArrowheads="1"/>
          </p:cNvSpPr>
          <p:nvPr/>
        </p:nvSpPr>
        <p:spPr bwMode="auto">
          <a:xfrm>
            <a:off x="239151" y="-274759"/>
            <a:ext cx="4926349" cy="521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3300" b="1" dirty="0">
                <a:solidFill>
                  <a:srgbClr val="82C441"/>
                </a:solidFill>
                <a:ea typeface="Arial Unicode MS" pitchFamily="2" charset="-122"/>
                <a:sym typeface="Arial Unicode MS" pitchFamily="2" charset="-122"/>
              </a:rPr>
              <a:t>08</a:t>
            </a:r>
            <a:endParaRPr lang="zh-CN" altLang="en-US" sz="33300" b="1" dirty="0">
              <a:solidFill>
                <a:srgbClr val="82C441"/>
              </a:solidFill>
              <a:ea typeface="Arial Unicode MS" pitchFamily="2" charset="-122"/>
              <a:sym typeface="Arial Unicode MS" pitchFamily="2" charset="-122"/>
            </a:endParaRPr>
          </a:p>
        </p:txBody>
      </p:sp>
      <p:sp>
        <p:nvSpPr>
          <p:cNvPr id="23" name="矩形 22">
            <a:extLst>
              <a:ext uri="{FF2B5EF4-FFF2-40B4-BE49-F238E27FC236}">
                <a16:creationId xmlns:a16="http://schemas.microsoft.com/office/drawing/2014/main" id="{AF07F4ED-C409-46DB-B6C1-74A9C1D3BE91}"/>
              </a:ext>
            </a:extLst>
          </p:cNvPr>
          <p:cNvSpPr/>
          <p:nvPr/>
        </p:nvSpPr>
        <p:spPr>
          <a:xfrm>
            <a:off x="4881489" y="5062997"/>
            <a:ext cx="4262511" cy="184252"/>
          </a:xfrm>
          <a:custGeom>
            <a:avLst/>
            <a:gdLst>
              <a:gd name="connsiteX0" fmla="*/ 0 w 4220309"/>
              <a:gd name="connsiteY0" fmla="*/ 0 h 153814"/>
              <a:gd name="connsiteX1" fmla="*/ 4220309 w 4220309"/>
              <a:gd name="connsiteY1" fmla="*/ 0 h 153814"/>
              <a:gd name="connsiteX2" fmla="*/ 4220309 w 4220309"/>
              <a:gd name="connsiteY2" fmla="*/ 153814 h 153814"/>
              <a:gd name="connsiteX3" fmla="*/ 0 w 4220309"/>
              <a:gd name="connsiteY3" fmla="*/ 153814 h 153814"/>
              <a:gd name="connsiteX4" fmla="*/ 0 w 4220309"/>
              <a:gd name="connsiteY4" fmla="*/ 0 h 153814"/>
              <a:gd name="connsiteX0" fmla="*/ 70339 w 4290648"/>
              <a:gd name="connsiteY0" fmla="*/ 0 h 153814"/>
              <a:gd name="connsiteX1" fmla="*/ 4290648 w 4290648"/>
              <a:gd name="connsiteY1" fmla="*/ 0 h 153814"/>
              <a:gd name="connsiteX2" fmla="*/ 4290648 w 4290648"/>
              <a:gd name="connsiteY2" fmla="*/ 153814 h 153814"/>
              <a:gd name="connsiteX3" fmla="*/ 0 w 4290648"/>
              <a:gd name="connsiteY3" fmla="*/ 153814 h 153814"/>
              <a:gd name="connsiteX4" fmla="*/ 70339 w 4290648"/>
              <a:gd name="connsiteY4" fmla="*/ 0 h 153814"/>
              <a:gd name="connsiteX0" fmla="*/ 70339 w 4290648"/>
              <a:gd name="connsiteY0" fmla="*/ 0 h 153814"/>
              <a:gd name="connsiteX1" fmla="*/ 4290648 w 4290648"/>
              <a:gd name="connsiteY1" fmla="*/ 0 h 153814"/>
              <a:gd name="connsiteX2" fmla="*/ 4290648 w 4290648"/>
              <a:gd name="connsiteY2" fmla="*/ 153814 h 153814"/>
              <a:gd name="connsiteX3" fmla="*/ 0 w 4290648"/>
              <a:gd name="connsiteY3" fmla="*/ 153814 h 153814"/>
              <a:gd name="connsiteX4" fmla="*/ 70339 w 4290648"/>
              <a:gd name="connsiteY4" fmla="*/ 0 h 153814"/>
              <a:gd name="connsiteX0" fmla="*/ 98475 w 4318784"/>
              <a:gd name="connsiteY0" fmla="*/ 0 h 153814"/>
              <a:gd name="connsiteX1" fmla="*/ 4318784 w 4318784"/>
              <a:gd name="connsiteY1" fmla="*/ 0 h 153814"/>
              <a:gd name="connsiteX2" fmla="*/ 4318784 w 4318784"/>
              <a:gd name="connsiteY2" fmla="*/ 153814 h 153814"/>
              <a:gd name="connsiteX3" fmla="*/ 0 w 4318784"/>
              <a:gd name="connsiteY3" fmla="*/ 153814 h 153814"/>
              <a:gd name="connsiteX4" fmla="*/ 98475 w 4318784"/>
              <a:gd name="connsiteY4" fmla="*/ 0 h 153814"/>
              <a:gd name="connsiteX0" fmla="*/ 42204 w 4262513"/>
              <a:gd name="connsiteY0" fmla="*/ 0 h 153814"/>
              <a:gd name="connsiteX1" fmla="*/ 4262513 w 4262513"/>
              <a:gd name="connsiteY1" fmla="*/ 0 h 153814"/>
              <a:gd name="connsiteX2" fmla="*/ 4262513 w 4262513"/>
              <a:gd name="connsiteY2" fmla="*/ 153814 h 153814"/>
              <a:gd name="connsiteX3" fmla="*/ 0 w 4262513"/>
              <a:gd name="connsiteY3" fmla="*/ 142071 h 153814"/>
              <a:gd name="connsiteX4" fmla="*/ 42204 w 4262513"/>
              <a:gd name="connsiteY4" fmla="*/ 0 h 153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2513" h="153814">
                <a:moveTo>
                  <a:pt x="42204" y="0"/>
                </a:moveTo>
                <a:lnTo>
                  <a:pt x="4262513" y="0"/>
                </a:lnTo>
                <a:lnTo>
                  <a:pt x="4262513" y="153814"/>
                </a:lnTo>
                <a:lnTo>
                  <a:pt x="0" y="142071"/>
                </a:lnTo>
                <a:lnTo>
                  <a:pt x="42204" y="0"/>
                </a:lnTo>
                <a:close/>
              </a:path>
            </a:pathLst>
          </a:custGeom>
          <a:solidFill>
            <a:srgbClr val="82C441"/>
          </a:solidFill>
          <a:ln>
            <a:solidFill>
              <a:srgbClr val="82C4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sp>
        <p:nvSpPr>
          <p:cNvPr id="24" name="矩形 5">
            <a:extLst>
              <a:ext uri="{FF2B5EF4-FFF2-40B4-BE49-F238E27FC236}">
                <a16:creationId xmlns:a16="http://schemas.microsoft.com/office/drawing/2014/main" id="{B9B01358-7F47-43D9-A015-6A070ADEDFEC}"/>
              </a:ext>
            </a:extLst>
          </p:cNvPr>
          <p:cNvSpPr>
            <a:spLocks noChangeArrowheads="1"/>
          </p:cNvSpPr>
          <p:nvPr/>
        </p:nvSpPr>
        <p:spPr bwMode="auto">
          <a:xfrm>
            <a:off x="5058673" y="4450086"/>
            <a:ext cx="38827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3200" dirty="0">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t>评价与思考</a:t>
            </a:r>
            <a:endParaRPr lang="zh-CN" altLang="en-US" sz="3200" dirty="0">
              <a:solidFill>
                <a:schemeClr val="bg1"/>
              </a:solidFill>
              <a:latin typeface="华文中宋" panose="02010600040101010101" pitchFamily="2" charset="-122"/>
              <a:ea typeface="华文中宋" panose="02010600040101010101" pitchFamily="2" charset="-122"/>
            </a:endParaRPr>
          </a:p>
        </p:txBody>
      </p:sp>
      <p:sp>
        <p:nvSpPr>
          <p:cNvPr id="25" name="文本框 8">
            <a:extLst>
              <a:ext uri="{FF2B5EF4-FFF2-40B4-BE49-F238E27FC236}">
                <a16:creationId xmlns:a16="http://schemas.microsoft.com/office/drawing/2014/main" id="{DD799F60-24E1-4C91-B443-301F918513EB}"/>
              </a:ext>
            </a:extLst>
          </p:cNvPr>
          <p:cNvSpPr>
            <a:spLocks noChangeArrowheads="1"/>
          </p:cNvSpPr>
          <p:nvPr/>
        </p:nvSpPr>
        <p:spPr bwMode="auto">
          <a:xfrm>
            <a:off x="4895553" y="5247249"/>
            <a:ext cx="40177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altLang="zh-CN" sz="2200" b="1" dirty="0">
                <a:solidFill>
                  <a:srgbClr val="F7F7F7"/>
                </a:solidFill>
                <a:latin typeface="Times New Roman" panose="02020603050405020304" pitchFamily="18" charset="0"/>
                <a:ea typeface="微软雅黑" panose="020B0503020204020204" pitchFamily="34" charset="-122"/>
                <a:cs typeface="Times New Roman" panose="02020603050405020304" pitchFamily="18" charset="0"/>
              </a:rPr>
              <a:t>Evaluation and thinking</a:t>
            </a:r>
            <a:endParaRPr lang="zh-CN" altLang="en-US" sz="2200" b="1" dirty="0">
              <a:solidFill>
                <a:srgbClr val="F7F7F7"/>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85457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E5531122-4DB6-4B62-AA9F-97A3BD2AB71C}"/>
              </a:ext>
            </a:extLst>
          </p:cNvPr>
          <p:cNvSpPr/>
          <p:nvPr/>
        </p:nvSpPr>
        <p:spPr>
          <a:xfrm>
            <a:off x="0" y="4797081"/>
            <a:ext cx="9144000" cy="717453"/>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t>   3D Holographic projection</a:t>
            </a:r>
            <a:endParaRPr lang="zh-CN" altLang="en-US" sz="2800" b="1" dirty="0"/>
          </a:p>
        </p:txBody>
      </p:sp>
      <p:sp>
        <p:nvSpPr>
          <p:cNvPr id="2" name="矩形 1">
            <a:extLst>
              <a:ext uri="{FF2B5EF4-FFF2-40B4-BE49-F238E27FC236}">
                <a16:creationId xmlns:a16="http://schemas.microsoft.com/office/drawing/2014/main" id="{CC41DA88-E30B-4925-809C-3ED9E953D5C2}"/>
              </a:ext>
            </a:extLst>
          </p:cNvPr>
          <p:cNvSpPr/>
          <p:nvPr/>
        </p:nvSpPr>
        <p:spPr>
          <a:xfrm>
            <a:off x="4431323" y="-2"/>
            <a:ext cx="4712677" cy="6858001"/>
          </a:xfrm>
          <a:custGeom>
            <a:avLst/>
            <a:gdLst>
              <a:gd name="connsiteX0" fmla="*/ 0 w 4712677"/>
              <a:gd name="connsiteY0" fmla="*/ 0 h 6858000"/>
              <a:gd name="connsiteX1" fmla="*/ 4712677 w 4712677"/>
              <a:gd name="connsiteY1" fmla="*/ 0 h 6858000"/>
              <a:gd name="connsiteX2" fmla="*/ 4712677 w 4712677"/>
              <a:gd name="connsiteY2" fmla="*/ 6858000 h 6858000"/>
              <a:gd name="connsiteX3" fmla="*/ 0 w 4712677"/>
              <a:gd name="connsiteY3" fmla="*/ 6858000 h 6858000"/>
              <a:gd name="connsiteX4" fmla="*/ 0 w 4712677"/>
              <a:gd name="connsiteY4" fmla="*/ 0 h 6858000"/>
              <a:gd name="connsiteX0" fmla="*/ 1786597 w 4712677"/>
              <a:gd name="connsiteY0" fmla="*/ 14067 h 6858000"/>
              <a:gd name="connsiteX1" fmla="*/ 4712677 w 4712677"/>
              <a:gd name="connsiteY1" fmla="*/ 0 h 6858000"/>
              <a:gd name="connsiteX2" fmla="*/ 4712677 w 4712677"/>
              <a:gd name="connsiteY2" fmla="*/ 6858000 h 6858000"/>
              <a:gd name="connsiteX3" fmla="*/ 0 w 4712677"/>
              <a:gd name="connsiteY3" fmla="*/ 6858000 h 6858000"/>
              <a:gd name="connsiteX4" fmla="*/ 1786597 w 4712677"/>
              <a:gd name="connsiteY4" fmla="*/ 14067 h 6858000"/>
              <a:gd name="connsiteX0" fmla="*/ 1786597 w 4712677"/>
              <a:gd name="connsiteY0" fmla="*/ 0 h 6858001"/>
              <a:gd name="connsiteX1" fmla="*/ 4712677 w 4712677"/>
              <a:gd name="connsiteY1" fmla="*/ 1 h 6858001"/>
              <a:gd name="connsiteX2" fmla="*/ 4712677 w 4712677"/>
              <a:gd name="connsiteY2" fmla="*/ 6858001 h 6858001"/>
              <a:gd name="connsiteX3" fmla="*/ 0 w 4712677"/>
              <a:gd name="connsiteY3" fmla="*/ 6858001 h 6858001"/>
              <a:gd name="connsiteX4" fmla="*/ 1786597 w 4712677"/>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677" h="6858001">
                <a:moveTo>
                  <a:pt x="1786597" y="0"/>
                </a:moveTo>
                <a:lnTo>
                  <a:pt x="4712677" y="1"/>
                </a:lnTo>
                <a:lnTo>
                  <a:pt x="4712677" y="6858001"/>
                </a:lnTo>
                <a:lnTo>
                  <a:pt x="0" y="6858001"/>
                </a:lnTo>
                <a:lnTo>
                  <a:pt x="1786597" y="0"/>
                </a:lnTo>
                <a:close/>
              </a:path>
            </a:pathLst>
          </a:cu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4">
            <a:extLst>
              <a:ext uri="{FF2B5EF4-FFF2-40B4-BE49-F238E27FC236}">
                <a16:creationId xmlns:a16="http://schemas.microsoft.com/office/drawing/2014/main" id="{459F5FCF-5AD4-442A-9E28-8763EA25A790}"/>
              </a:ext>
            </a:extLst>
          </p:cNvPr>
          <p:cNvSpPr>
            <a:spLocks noChangeArrowheads="1"/>
          </p:cNvSpPr>
          <p:nvPr/>
        </p:nvSpPr>
        <p:spPr bwMode="auto">
          <a:xfrm>
            <a:off x="239151" y="-274759"/>
            <a:ext cx="4926349" cy="521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3300" b="1" dirty="0">
                <a:solidFill>
                  <a:srgbClr val="82C441"/>
                </a:solidFill>
                <a:ea typeface="Arial Unicode MS" pitchFamily="2" charset="-122"/>
                <a:sym typeface="Arial Unicode MS" pitchFamily="2" charset="-122"/>
              </a:rPr>
              <a:t>03</a:t>
            </a:r>
            <a:endParaRPr lang="zh-CN" altLang="en-US" sz="33300" b="1" dirty="0">
              <a:solidFill>
                <a:srgbClr val="82C441"/>
              </a:solidFill>
              <a:ea typeface="Arial Unicode MS" pitchFamily="2" charset="-122"/>
              <a:sym typeface="Arial Unicode MS" pitchFamily="2" charset="-122"/>
            </a:endParaRPr>
          </a:p>
        </p:txBody>
      </p:sp>
      <p:sp>
        <p:nvSpPr>
          <p:cNvPr id="23" name="矩形 22">
            <a:extLst>
              <a:ext uri="{FF2B5EF4-FFF2-40B4-BE49-F238E27FC236}">
                <a16:creationId xmlns:a16="http://schemas.microsoft.com/office/drawing/2014/main" id="{AF07F4ED-C409-46DB-B6C1-74A9C1D3BE91}"/>
              </a:ext>
            </a:extLst>
          </p:cNvPr>
          <p:cNvSpPr/>
          <p:nvPr/>
        </p:nvSpPr>
        <p:spPr>
          <a:xfrm>
            <a:off x="4881489" y="5062997"/>
            <a:ext cx="4262511" cy="184252"/>
          </a:xfrm>
          <a:custGeom>
            <a:avLst/>
            <a:gdLst>
              <a:gd name="connsiteX0" fmla="*/ 0 w 4220309"/>
              <a:gd name="connsiteY0" fmla="*/ 0 h 153814"/>
              <a:gd name="connsiteX1" fmla="*/ 4220309 w 4220309"/>
              <a:gd name="connsiteY1" fmla="*/ 0 h 153814"/>
              <a:gd name="connsiteX2" fmla="*/ 4220309 w 4220309"/>
              <a:gd name="connsiteY2" fmla="*/ 153814 h 153814"/>
              <a:gd name="connsiteX3" fmla="*/ 0 w 4220309"/>
              <a:gd name="connsiteY3" fmla="*/ 153814 h 153814"/>
              <a:gd name="connsiteX4" fmla="*/ 0 w 4220309"/>
              <a:gd name="connsiteY4" fmla="*/ 0 h 153814"/>
              <a:gd name="connsiteX0" fmla="*/ 70339 w 4290648"/>
              <a:gd name="connsiteY0" fmla="*/ 0 h 153814"/>
              <a:gd name="connsiteX1" fmla="*/ 4290648 w 4290648"/>
              <a:gd name="connsiteY1" fmla="*/ 0 h 153814"/>
              <a:gd name="connsiteX2" fmla="*/ 4290648 w 4290648"/>
              <a:gd name="connsiteY2" fmla="*/ 153814 h 153814"/>
              <a:gd name="connsiteX3" fmla="*/ 0 w 4290648"/>
              <a:gd name="connsiteY3" fmla="*/ 153814 h 153814"/>
              <a:gd name="connsiteX4" fmla="*/ 70339 w 4290648"/>
              <a:gd name="connsiteY4" fmla="*/ 0 h 153814"/>
              <a:gd name="connsiteX0" fmla="*/ 70339 w 4290648"/>
              <a:gd name="connsiteY0" fmla="*/ 0 h 153814"/>
              <a:gd name="connsiteX1" fmla="*/ 4290648 w 4290648"/>
              <a:gd name="connsiteY1" fmla="*/ 0 h 153814"/>
              <a:gd name="connsiteX2" fmla="*/ 4290648 w 4290648"/>
              <a:gd name="connsiteY2" fmla="*/ 153814 h 153814"/>
              <a:gd name="connsiteX3" fmla="*/ 0 w 4290648"/>
              <a:gd name="connsiteY3" fmla="*/ 153814 h 153814"/>
              <a:gd name="connsiteX4" fmla="*/ 70339 w 4290648"/>
              <a:gd name="connsiteY4" fmla="*/ 0 h 153814"/>
              <a:gd name="connsiteX0" fmla="*/ 98475 w 4318784"/>
              <a:gd name="connsiteY0" fmla="*/ 0 h 153814"/>
              <a:gd name="connsiteX1" fmla="*/ 4318784 w 4318784"/>
              <a:gd name="connsiteY1" fmla="*/ 0 h 153814"/>
              <a:gd name="connsiteX2" fmla="*/ 4318784 w 4318784"/>
              <a:gd name="connsiteY2" fmla="*/ 153814 h 153814"/>
              <a:gd name="connsiteX3" fmla="*/ 0 w 4318784"/>
              <a:gd name="connsiteY3" fmla="*/ 153814 h 153814"/>
              <a:gd name="connsiteX4" fmla="*/ 98475 w 4318784"/>
              <a:gd name="connsiteY4" fmla="*/ 0 h 153814"/>
              <a:gd name="connsiteX0" fmla="*/ 42204 w 4262513"/>
              <a:gd name="connsiteY0" fmla="*/ 0 h 153814"/>
              <a:gd name="connsiteX1" fmla="*/ 4262513 w 4262513"/>
              <a:gd name="connsiteY1" fmla="*/ 0 h 153814"/>
              <a:gd name="connsiteX2" fmla="*/ 4262513 w 4262513"/>
              <a:gd name="connsiteY2" fmla="*/ 153814 h 153814"/>
              <a:gd name="connsiteX3" fmla="*/ 0 w 4262513"/>
              <a:gd name="connsiteY3" fmla="*/ 142071 h 153814"/>
              <a:gd name="connsiteX4" fmla="*/ 42204 w 4262513"/>
              <a:gd name="connsiteY4" fmla="*/ 0 h 153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2513" h="153814">
                <a:moveTo>
                  <a:pt x="42204" y="0"/>
                </a:moveTo>
                <a:lnTo>
                  <a:pt x="4262513" y="0"/>
                </a:lnTo>
                <a:lnTo>
                  <a:pt x="4262513" y="153814"/>
                </a:lnTo>
                <a:lnTo>
                  <a:pt x="0" y="142071"/>
                </a:lnTo>
                <a:lnTo>
                  <a:pt x="42204" y="0"/>
                </a:lnTo>
                <a:close/>
              </a:path>
            </a:pathLst>
          </a:custGeom>
          <a:solidFill>
            <a:srgbClr val="82C441"/>
          </a:solidFill>
          <a:ln>
            <a:solidFill>
              <a:srgbClr val="82C4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sp>
        <p:nvSpPr>
          <p:cNvPr id="24" name="矩形 5">
            <a:extLst>
              <a:ext uri="{FF2B5EF4-FFF2-40B4-BE49-F238E27FC236}">
                <a16:creationId xmlns:a16="http://schemas.microsoft.com/office/drawing/2014/main" id="{B9B01358-7F47-43D9-A015-6A070ADEDFEC}"/>
              </a:ext>
            </a:extLst>
          </p:cNvPr>
          <p:cNvSpPr>
            <a:spLocks noChangeArrowheads="1"/>
          </p:cNvSpPr>
          <p:nvPr/>
        </p:nvSpPr>
        <p:spPr bwMode="auto">
          <a:xfrm>
            <a:off x="5809954" y="4450086"/>
            <a:ext cx="31314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3200" dirty="0">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t>生成研究主题</a:t>
            </a:r>
            <a:endParaRPr lang="zh-CN" altLang="en-US" sz="3200" dirty="0">
              <a:solidFill>
                <a:schemeClr val="bg1"/>
              </a:solidFill>
              <a:latin typeface="华文中宋" panose="02010600040101010101" pitchFamily="2" charset="-122"/>
              <a:ea typeface="华文中宋" panose="02010600040101010101" pitchFamily="2" charset="-122"/>
            </a:endParaRPr>
          </a:p>
        </p:txBody>
      </p:sp>
      <p:sp>
        <p:nvSpPr>
          <p:cNvPr id="25" name="文本框 8">
            <a:extLst>
              <a:ext uri="{FF2B5EF4-FFF2-40B4-BE49-F238E27FC236}">
                <a16:creationId xmlns:a16="http://schemas.microsoft.com/office/drawing/2014/main" id="{DD799F60-24E1-4C91-B443-301F918513EB}"/>
              </a:ext>
            </a:extLst>
          </p:cNvPr>
          <p:cNvSpPr>
            <a:spLocks noChangeArrowheads="1"/>
          </p:cNvSpPr>
          <p:nvPr/>
        </p:nvSpPr>
        <p:spPr bwMode="auto">
          <a:xfrm>
            <a:off x="4895553" y="5247249"/>
            <a:ext cx="40177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altLang="zh-CN" sz="2200" b="1" dirty="0">
                <a:solidFill>
                  <a:srgbClr val="F7F7F7"/>
                </a:solidFill>
                <a:latin typeface="Times New Roman" panose="02020603050405020304" pitchFamily="18" charset="0"/>
                <a:ea typeface="微软雅黑" panose="020B0503020204020204" pitchFamily="34" charset="-122"/>
                <a:cs typeface="Times New Roman" panose="02020603050405020304" pitchFamily="18" charset="0"/>
              </a:rPr>
              <a:t>Generate a research topic</a:t>
            </a:r>
            <a:endParaRPr lang="zh-CN" altLang="en-US" sz="2200" b="1" dirty="0">
              <a:solidFill>
                <a:srgbClr val="F7F7F7"/>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970084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Imagen 5" descr="C:\Users\Design\Documents\Edu\Product Launch\shadow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7 Imag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28 Imag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29 CuadroTexto"/>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19</a:t>
            </a:r>
          </a:p>
        </p:txBody>
      </p:sp>
      <p:sp>
        <p:nvSpPr>
          <p:cNvPr id="13" name="30 CuadroTexto"/>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4" name="31 CuadroTexto"/>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5" name="Imagen 5" descr="C:\Users\Design\Documents\Edu\Product Launch\shadow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Imagen 51" descr="btns">
            <a:hlinkClick r:id="" action="ppaction://hlinkshowjump?jump=nextslide"/>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2" descr="btns">
            <a:hlinkClick r:id="" action="ppaction://hlinkshowjump?jump=previousslide"/>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3" name="1 Título"/>
          <p:cNvSpPr txBox="1">
            <a:spLocks noChangeArrowheads="1"/>
          </p:cNvSpPr>
          <p:nvPr/>
        </p:nvSpPr>
        <p:spPr bwMode="auto">
          <a:xfrm>
            <a:off x="396000" y="-21600"/>
            <a:ext cx="576382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评价与思考</a:t>
            </a:r>
            <a:endParaRPr lang="es-HN" altLang="en-US" sz="3200" b="1"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4" name="文本框 23"/>
          <p:cNvSpPr txBox="1"/>
          <p:nvPr/>
        </p:nvSpPr>
        <p:spPr>
          <a:xfrm>
            <a:off x="396000" y="446400"/>
            <a:ext cx="7930246" cy="658835"/>
          </a:xfrm>
          <a:prstGeom prst="rect">
            <a:avLst/>
          </a:prstGeom>
          <a:noFill/>
        </p:spPr>
        <p:txBody>
          <a:bodyPr wrap="square" rtlCol="0">
            <a:spAutoFit/>
          </a:bodyPr>
          <a:lstStyle/>
          <a:p>
            <a:pPr>
              <a:lnSpc>
                <a:spcPct val="150000"/>
              </a:lnSpc>
            </a:pPr>
            <a:r>
              <a:rPr lang="en-US" altLang="zh-CN" sz="2800" b="1" dirty="0">
                <a:solidFill>
                  <a:srgbClr val="00B0F0"/>
                </a:solidFill>
                <a:latin typeface="Arial" panose="020B0604020202020204" pitchFamily="34" charset="0"/>
              </a:rPr>
              <a:t>Evaluation and thinking</a:t>
            </a:r>
            <a:endParaRPr lang="zh-CN" altLang="zh-CN" sz="2800" b="1" dirty="0">
              <a:solidFill>
                <a:srgbClr val="00B0F0"/>
              </a:solidFill>
              <a:latin typeface="Arial" panose="020B0604020202020204" pitchFamily="34" charset="0"/>
            </a:endParaRPr>
          </a:p>
        </p:txBody>
      </p:sp>
      <p:sp>
        <p:nvSpPr>
          <p:cNvPr id="21" name="TextBox 16"/>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2" name="TextBox 13"/>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27" name="矩形 26">
            <a:extLst>
              <a:ext uri="{FF2B5EF4-FFF2-40B4-BE49-F238E27FC236}">
                <a16:creationId xmlns:a16="http://schemas.microsoft.com/office/drawing/2014/main" id="{19D4FE26-3AEA-4575-9971-03C7D60F7F30}"/>
              </a:ext>
            </a:extLst>
          </p:cNvPr>
          <p:cNvSpPr/>
          <p:nvPr/>
        </p:nvSpPr>
        <p:spPr>
          <a:xfrm>
            <a:off x="441040" y="1422848"/>
            <a:ext cx="1842534" cy="986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6000" dirty="0">
                <a:solidFill>
                  <a:srgbClr val="FF003C"/>
                </a:solidFill>
                <a:latin typeface="隶书" panose="02010509060101010101" pitchFamily="49" charset="-122"/>
                <a:ea typeface="隶书" panose="02010509060101010101" pitchFamily="49" charset="-122"/>
              </a:rPr>
              <a:t>评价</a:t>
            </a:r>
            <a:endParaRPr lang="en-US" altLang="zh-CN" sz="6000" dirty="0">
              <a:solidFill>
                <a:srgbClr val="FF003C"/>
              </a:solidFill>
              <a:latin typeface="隶书" panose="02010509060101010101" pitchFamily="49" charset="-122"/>
              <a:ea typeface="隶书" panose="02010509060101010101" pitchFamily="49" charset="-122"/>
            </a:endParaRPr>
          </a:p>
        </p:txBody>
      </p:sp>
      <p:sp>
        <p:nvSpPr>
          <p:cNvPr id="29" name="1 Título">
            <a:extLst>
              <a:ext uri="{FF2B5EF4-FFF2-40B4-BE49-F238E27FC236}">
                <a16:creationId xmlns:a16="http://schemas.microsoft.com/office/drawing/2014/main" id="{1D1DC0AE-9FAD-4619-AF58-FCAC006D85CC}"/>
              </a:ext>
            </a:extLst>
          </p:cNvPr>
          <p:cNvSpPr txBox="1">
            <a:spLocks noChangeArrowheads="1"/>
          </p:cNvSpPr>
          <p:nvPr/>
        </p:nvSpPr>
        <p:spPr bwMode="auto">
          <a:xfrm>
            <a:off x="6260124" y="234000"/>
            <a:ext cx="2592900" cy="85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Evaluation and thinking</a:t>
            </a:r>
            <a:endParaRPr lang="zh-CN" altLang="en-US" sz="1600" b="1" dirty="0">
              <a:solidFill>
                <a:schemeClr val="tx1">
                  <a:lumMod val="65000"/>
                  <a:lumOff val="35000"/>
                </a:schemeClr>
              </a:solidFill>
            </a:endParaRPr>
          </a:p>
        </p:txBody>
      </p:sp>
      <p:sp>
        <p:nvSpPr>
          <p:cNvPr id="4" name="文本框 3">
            <a:extLst>
              <a:ext uri="{FF2B5EF4-FFF2-40B4-BE49-F238E27FC236}">
                <a16:creationId xmlns:a16="http://schemas.microsoft.com/office/drawing/2014/main" id="{AD07BDA2-62E1-4541-9B9B-65E968A1799F}"/>
              </a:ext>
            </a:extLst>
          </p:cNvPr>
          <p:cNvSpPr txBox="1"/>
          <p:nvPr/>
        </p:nvSpPr>
        <p:spPr>
          <a:xfrm>
            <a:off x="2490597" y="1789596"/>
            <a:ext cx="5220081" cy="523220"/>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你对自己的表现满意吗？</a:t>
            </a:r>
          </a:p>
        </p:txBody>
      </p:sp>
      <p:pic>
        <p:nvPicPr>
          <p:cNvPr id="5" name="图片 4">
            <a:extLst>
              <a:ext uri="{FF2B5EF4-FFF2-40B4-BE49-F238E27FC236}">
                <a16:creationId xmlns:a16="http://schemas.microsoft.com/office/drawing/2014/main" id="{D27AA08E-F140-4355-9147-534E9421E56F}"/>
              </a:ext>
            </a:extLst>
          </p:cNvPr>
          <p:cNvPicPr>
            <a:picLocks noChangeAspect="1"/>
          </p:cNvPicPr>
          <p:nvPr/>
        </p:nvPicPr>
        <p:blipFill rotWithShape="1">
          <a:blip r:embed="rId9">
            <a:extLst>
              <a:ext uri="{28A0092B-C50C-407E-A947-70E740481C1C}">
                <a14:useLocalDpi xmlns:a14="http://schemas.microsoft.com/office/drawing/2010/main" val="0"/>
              </a:ext>
            </a:extLst>
          </a:blip>
          <a:srcRect l="19370"/>
          <a:stretch/>
        </p:blipFill>
        <p:spPr>
          <a:xfrm>
            <a:off x="1990846" y="2481406"/>
            <a:ext cx="4907665" cy="3452674"/>
          </a:xfrm>
          <a:prstGeom prst="rect">
            <a:avLst/>
          </a:prstGeom>
        </p:spPr>
      </p:pic>
    </p:spTree>
    <p:extLst>
      <p:ext uri="{BB962C8B-B14F-4D97-AF65-F5344CB8AC3E}">
        <p14:creationId xmlns:p14="http://schemas.microsoft.com/office/powerpoint/2010/main" val="12694341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Imagen 5" descr="C:\Users\Design\Documents\Edu\Product Launch\shadow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7 Imag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28 Imag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29 CuadroTexto"/>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19</a:t>
            </a:r>
          </a:p>
        </p:txBody>
      </p:sp>
      <p:sp>
        <p:nvSpPr>
          <p:cNvPr id="13" name="30 CuadroTexto"/>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4" name="31 CuadroTexto"/>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5" name="Imagen 5" descr="C:\Users\Design\Documents\Edu\Product Launch\shadow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Imagen 51" descr="btns">
            <a:hlinkClick r:id="" action="ppaction://hlinkshowjump?jump=nextslide"/>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2" descr="btns">
            <a:hlinkClick r:id="" action="ppaction://hlinkshowjump?jump=previousslide"/>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3" name="1 Título"/>
          <p:cNvSpPr txBox="1">
            <a:spLocks noChangeArrowheads="1"/>
          </p:cNvSpPr>
          <p:nvPr/>
        </p:nvSpPr>
        <p:spPr bwMode="auto">
          <a:xfrm>
            <a:off x="396000" y="-21600"/>
            <a:ext cx="576382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评价与思考</a:t>
            </a:r>
            <a:endParaRPr lang="es-HN" altLang="en-US" sz="3200" b="1"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4" name="文本框 23"/>
          <p:cNvSpPr txBox="1"/>
          <p:nvPr/>
        </p:nvSpPr>
        <p:spPr>
          <a:xfrm>
            <a:off x="396000" y="446400"/>
            <a:ext cx="7930246" cy="658835"/>
          </a:xfrm>
          <a:prstGeom prst="rect">
            <a:avLst/>
          </a:prstGeom>
          <a:noFill/>
        </p:spPr>
        <p:txBody>
          <a:bodyPr wrap="square" rtlCol="0">
            <a:spAutoFit/>
          </a:bodyPr>
          <a:lstStyle/>
          <a:p>
            <a:pPr>
              <a:lnSpc>
                <a:spcPct val="150000"/>
              </a:lnSpc>
            </a:pPr>
            <a:r>
              <a:rPr lang="en-US" altLang="zh-CN" sz="2800" b="1" dirty="0">
                <a:solidFill>
                  <a:srgbClr val="00B0F0"/>
                </a:solidFill>
                <a:latin typeface="Arial" panose="020B0604020202020204" pitchFamily="34" charset="0"/>
              </a:rPr>
              <a:t>Evaluation and thinking</a:t>
            </a:r>
            <a:endParaRPr lang="zh-CN" altLang="zh-CN" sz="2800" b="1" dirty="0">
              <a:solidFill>
                <a:srgbClr val="00B0F0"/>
              </a:solidFill>
              <a:latin typeface="Arial" panose="020B0604020202020204" pitchFamily="34" charset="0"/>
            </a:endParaRPr>
          </a:p>
        </p:txBody>
      </p:sp>
      <p:sp>
        <p:nvSpPr>
          <p:cNvPr id="21" name="TextBox 16"/>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2" name="TextBox 13"/>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27" name="矩形 26">
            <a:extLst>
              <a:ext uri="{FF2B5EF4-FFF2-40B4-BE49-F238E27FC236}">
                <a16:creationId xmlns:a16="http://schemas.microsoft.com/office/drawing/2014/main" id="{19D4FE26-3AEA-4575-9971-03C7D60F7F30}"/>
              </a:ext>
            </a:extLst>
          </p:cNvPr>
          <p:cNvSpPr/>
          <p:nvPr/>
        </p:nvSpPr>
        <p:spPr>
          <a:xfrm>
            <a:off x="441040" y="1159463"/>
            <a:ext cx="1842534" cy="986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6000" dirty="0">
                <a:solidFill>
                  <a:srgbClr val="FF003C"/>
                </a:solidFill>
                <a:latin typeface="隶书" panose="02010509060101010101" pitchFamily="49" charset="-122"/>
                <a:ea typeface="隶书" panose="02010509060101010101" pitchFamily="49" charset="-122"/>
              </a:rPr>
              <a:t>思考</a:t>
            </a:r>
            <a:endParaRPr lang="en-US" altLang="zh-CN" sz="6000" dirty="0">
              <a:solidFill>
                <a:srgbClr val="FF003C"/>
              </a:solidFill>
              <a:latin typeface="隶书" panose="02010509060101010101" pitchFamily="49" charset="-122"/>
              <a:ea typeface="隶书" panose="02010509060101010101" pitchFamily="49" charset="-122"/>
            </a:endParaRPr>
          </a:p>
        </p:txBody>
      </p:sp>
      <p:sp>
        <p:nvSpPr>
          <p:cNvPr id="29" name="1 Título">
            <a:extLst>
              <a:ext uri="{FF2B5EF4-FFF2-40B4-BE49-F238E27FC236}">
                <a16:creationId xmlns:a16="http://schemas.microsoft.com/office/drawing/2014/main" id="{1D1DC0AE-9FAD-4619-AF58-FCAC006D85CC}"/>
              </a:ext>
            </a:extLst>
          </p:cNvPr>
          <p:cNvSpPr txBox="1">
            <a:spLocks noChangeArrowheads="1"/>
          </p:cNvSpPr>
          <p:nvPr/>
        </p:nvSpPr>
        <p:spPr bwMode="auto">
          <a:xfrm>
            <a:off x="6260124" y="234000"/>
            <a:ext cx="2592900" cy="85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Evaluation and thinking</a:t>
            </a:r>
            <a:endParaRPr lang="zh-CN" altLang="en-US" sz="1600" b="1" dirty="0">
              <a:solidFill>
                <a:schemeClr val="tx1">
                  <a:lumMod val="65000"/>
                  <a:lumOff val="35000"/>
                </a:schemeClr>
              </a:solidFill>
            </a:endParaRPr>
          </a:p>
        </p:txBody>
      </p:sp>
      <p:sp>
        <p:nvSpPr>
          <p:cNvPr id="25" name="矩形 24">
            <a:extLst>
              <a:ext uri="{FF2B5EF4-FFF2-40B4-BE49-F238E27FC236}">
                <a16:creationId xmlns:a16="http://schemas.microsoft.com/office/drawing/2014/main" id="{ED0A7052-4EAB-41F0-85A3-FF07EAEA42A9}"/>
              </a:ext>
            </a:extLst>
          </p:cNvPr>
          <p:cNvSpPr/>
          <p:nvPr/>
        </p:nvSpPr>
        <p:spPr>
          <a:xfrm>
            <a:off x="2637631" y="1573235"/>
            <a:ext cx="4572000" cy="523220"/>
          </a:xfrm>
          <a:prstGeom prst="rect">
            <a:avLst/>
          </a:prstGeom>
        </p:spPr>
        <p:txBody>
          <a:bodyPr>
            <a:spAutoFit/>
          </a:bodyPr>
          <a:lstStyle/>
          <a:p>
            <a:r>
              <a:rPr lang="zh-CN" altLang="zh-CN" sz="2800" dirty="0">
                <a:latin typeface="楷体" panose="02010609060101010101" pitchFamily="49" charset="-122"/>
                <a:ea typeface="楷体" panose="02010609060101010101" pitchFamily="49" charset="-122"/>
                <a:cs typeface="Times New Roman" panose="02020603050405020304" pitchFamily="18" charset="0"/>
              </a:rPr>
              <a:t>你学到了哪些关于</a:t>
            </a:r>
            <a:r>
              <a:rPr lang="zh-CN" altLang="en-US" sz="2800" dirty="0">
                <a:solidFill>
                  <a:srgbClr val="C00000"/>
                </a:solidFill>
                <a:latin typeface="楷体" panose="02010609060101010101" pitchFamily="49" charset="-122"/>
                <a:ea typeface="楷体" panose="02010609060101010101" pitchFamily="49" charset="-122"/>
                <a:cs typeface="Times New Roman" panose="02020603050405020304" pitchFamily="18" charset="0"/>
              </a:rPr>
              <a:t>光</a:t>
            </a:r>
            <a:r>
              <a:rPr lang="zh-CN" altLang="zh-CN" sz="2800" dirty="0">
                <a:latin typeface="楷体" panose="02010609060101010101" pitchFamily="49" charset="-122"/>
                <a:ea typeface="楷体" panose="02010609060101010101" pitchFamily="49" charset="-122"/>
                <a:cs typeface="Times New Roman" panose="02020603050405020304" pitchFamily="18" charset="0"/>
              </a:rPr>
              <a:t>的知识？</a:t>
            </a:r>
            <a:endParaRPr lang="zh-CN" altLang="en-US" sz="2800" dirty="0">
              <a:latin typeface="楷体" panose="02010609060101010101" pitchFamily="49" charset="-122"/>
              <a:ea typeface="楷体" panose="02010609060101010101" pitchFamily="49" charset="-122"/>
            </a:endParaRPr>
          </a:p>
        </p:txBody>
      </p:sp>
      <p:sp>
        <p:nvSpPr>
          <p:cNvPr id="8" name="矩形 7">
            <a:extLst>
              <a:ext uri="{FF2B5EF4-FFF2-40B4-BE49-F238E27FC236}">
                <a16:creationId xmlns:a16="http://schemas.microsoft.com/office/drawing/2014/main" id="{B73A19E5-6CCC-47E7-9046-38953078500E}"/>
              </a:ext>
            </a:extLst>
          </p:cNvPr>
          <p:cNvSpPr/>
          <p:nvPr/>
        </p:nvSpPr>
        <p:spPr>
          <a:xfrm>
            <a:off x="4317616" y="2844210"/>
            <a:ext cx="4572000" cy="1938992"/>
          </a:xfrm>
          <a:prstGeom prst="rect">
            <a:avLst/>
          </a:prstGeom>
        </p:spPr>
        <p:txBody>
          <a:bodyPr>
            <a:spAutoFit/>
          </a:bodyPr>
          <a:lstStyle/>
          <a:p>
            <a:r>
              <a:rPr lang="zh-CN" altLang="en-US" sz="2400" dirty="0">
                <a:latin typeface="隶书" panose="02010509060101010101" pitchFamily="49" charset="-122"/>
                <a:ea typeface="隶书" panose="02010509060101010101" pitchFamily="49" charset="-122"/>
              </a:rPr>
              <a:t>“太阳神鸟”金饰图案体现了中华民族对太阳崇拜的习俗。神鸟绕日表达了中华先民</a:t>
            </a:r>
            <a:r>
              <a:rPr lang="zh-CN" altLang="en-US" sz="2400" dirty="0">
                <a:solidFill>
                  <a:srgbClr val="FF0000"/>
                </a:solidFill>
                <a:latin typeface="隶书" panose="02010509060101010101" pitchFamily="49" charset="-122"/>
                <a:ea typeface="隶书" panose="02010509060101010101" pitchFamily="49" charset="-122"/>
              </a:rPr>
              <a:t>向往太阳、崇尚光明</a:t>
            </a:r>
            <a:r>
              <a:rPr lang="zh-CN" altLang="en-US" sz="2400" dirty="0">
                <a:latin typeface="隶书" panose="02010509060101010101" pitchFamily="49" charset="-122"/>
                <a:ea typeface="隶书" panose="02010509060101010101" pitchFamily="49" charset="-122"/>
              </a:rPr>
              <a:t>的飞天梦想。是中国文化遗产标志。</a:t>
            </a:r>
          </a:p>
        </p:txBody>
      </p:sp>
      <p:pic>
        <p:nvPicPr>
          <p:cNvPr id="20" name="图片 19" descr="图片包含 黑色&#10;&#10;已生成高可信度的说明">
            <a:extLst>
              <a:ext uri="{FF2B5EF4-FFF2-40B4-BE49-F238E27FC236}">
                <a16:creationId xmlns:a16="http://schemas.microsoft.com/office/drawing/2014/main" id="{A8B87756-F12F-452B-88D0-18FC43F0539F}"/>
              </a:ext>
            </a:extLst>
          </p:cNvPr>
          <p:cNvPicPr>
            <a:picLocks noChangeAspect="1"/>
          </p:cNvPicPr>
          <p:nvPr/>
        </p:nvPicPr>
        <p:blipFill rotWithShape="1">
          <a:blip r:embed="rId9">
            <a:extLst>
              <a:ext uri="{28A0092B-C50C-407E-A947-70E740481C1C}">
                <a14:useLocalDpi xmlns:a14="http://schemas.microsoft.com/office/drawing/2010/main" val="0"/>
              </a:ext>
            </a:extLst>
          </a:blip>
          <a:srcRect b="10307"/>
          <a:stretch/>
        </p:blipFill>
        <p:spPr>
          <a:xfrm>
            <a:off x="514036" y="2743201"/>
            <a:ext cx="3602352" cy="3131184"/>
          </a:xfrm>
          <a:prstGeom prst="rect">
            <a:avLst/>
          </a:prstGeom>
        </p:spPr>
      </p:pic>
    </p:spTree>
    <p:extLst>
      <p:ext uri="{BB962C8B-B14F-4D97-AF65-F5344CB8AC3E}">
        <p14:creationId xmlns:p14="http://schemas.microsoft.com/office/powerpoint/2010/main" val="2860848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938163F5-62F0-4A2A-819F-D90E79B0F177}"/>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BFD3A93-F186-4E8C-8CEE-6DAB07FB97B7}"/>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22" name="Imagen 5" descr="C:\Users\Design\Documents\Edu\Product Launch\shadown.png">
            <a:extLst>
              <a:ext uri="{FF2B5EF4-FFF2-40B4-BE49-F238E27FC236}">
                <a16:creationId xmlns:a16="http://schemas.microsoft.com/office/drawing/2014/main" id="{71FFCA2A-6737-49B8-B397-680F0F58A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27 Imagen">
            <a:extLst>
              <a:ext uri="{FF2B5EF4-FFF2-40B4-BE49-F238E27FC236}">
                <a16:creationId xmlns:a16="http://schemas.microsoft.com/office/drawing/2014/main" id="{E13E64E6-3BE2-4D46-930A-56B87CABA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28 Imagen">
            <a:extLst>
              <a:ext uri="{FF2B5EF4-FFF2-40B4-BE49-F238E27FC236}">
                <a16:creationId xmlns:a16="http://schemas.microsoft.com/office/drawing/2014/main" id="{2118A315-2A20-4956-8BE8-625B3B3C14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29 CuadroTexto">
            <a:extLst>
              <a:ext uri="{FF2B5EF4-FFF2-40B4-BE49-F238E27FC236}">
                <a16:creationId xmlns:a16="http://schemas.microsoft.com/office/drawing/2014/main" id="{6BF024B3-50A8-4367-9C12-4BE35FD78BC6}"/>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48</a:t>
            </a:r>
          </a:p>
        </p:txBody>
      </p:sp>
      <p:sp>
        <p:nvSpPr>
          <p:cNvPr id="26" name="30 CuadroTexto">
            <a:extLst>
              <a:ext uri="{FF2B5EF4-FFF2-40B4-BE49-F238E27FC236}">
                <a16:creationId xmlns:a16="http://schemas.microsoft.com/office/drawing/2014/main" id="{7441C4EA-06F5-4B93-9675-81A7956D7A45}"/>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27" name="31 CuadroTexto">
            <a:extLst>
              <a:ext uri="{FF2B5EF4-FFF2-40B4-BE49-F238E27FC236}">
                <a16:creationId xmlns:a16="http://schemas.microsoft.com/office/drawing/2014/main" id="{1943A96E-96E6-409A-91B9-2A9C842176C5}"/>
              </a:ext>
            </a:extLst>
          </p:cNvPr>
          <p:cNvSpPr txBox="1">
            <a:spLocks noChangeArrowheads="1"/>
          </p:cNvSpPr>
          <p:nvPr/>
        </p:nvSpPr>
        <p:spPr bwMode="auto">
          <a:xfrm>
            <a:off x="4745696"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28" name="Imagen 5" descr="C:\Users\Design\Documents\Edu\Product Launch\shadown.png">
            <a:extLst>
              <a:ext uri="{FF2B5EF4-FFF2-40B4-BE49-F238E27FC236}">
                <a16:creationId xmlns:a16="http://schemas.microsoft.com/office/drawing/2014/main" id="{8C98DF01-B2BD-447E-BC8B-1A2197AA33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Imagen 51" descr="btns">
            <a:hlinkClick r:id="" action="ppaction://hlinkshowjump?jump=nextslide"/>
            <a:extLst>
              <a:ext uri="{FF2B5EF4-FFF2-40B4-BE49-F238E27FC236}">
                <a16:creationId xmlns:a16="http://schemas.microsoft.com/office/drawing/2014/main" id="{C88495FA-0266-47D8-8FDC-ECA5F6F1D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Imagen 52" descr="btns">
            <a:hlinkClick r:id="" action="ppaction://hlinkshowjump?jump=previousslide"/>
            <a:extLst>
              <a:ext uri="{FF2B5EF4-FFF2-40B4-BE49-F238E27FC236}">
                <a16:creationId xmlns:a16="http://schemas.microsoft.com/office/drawing/2014/main" id="{4069D870-D419-48B1-B1F9-78CA38D2BB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a:extLst>
              <a:ext uri="{FF2B5EF4-FFF2-40B4-BE49-F238E27FC236}">
                <a16:creationId xmlns:a16="http://schemas.microsoft.com/office/drawing/2014/main" id="{CA995828-4AF5-46F5-B71C-C109FDEE9B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36" name="1 Título">
            <a:extLst>
              <a:ext uri="{FF2B5EF4-FFF2-40B4-BE49-F238E27FC236}">
                <a16:creationId xmlns:a16="http://schemas.microsoft.com/office/drawing/2014/main" id="{07E5F648-5935-4201-9B52-84F11CB57F9C}"/>
              </a:ext>
            </a:extLst>
          </p:cNvPr>
          <p:cNvSpPr txBox="1">
            <a:spLocks noChangeArrowheads="1"/>
          </p:cNvSpPr>
          <p:nvPr/>
        </p:nvSpPr>
        <p:spPr bwMode="auto">
          <a:xfrm>
            <a:off x="396000" y="-21600"/>
            <a:ext cx="576382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dirty="0">
                <a:solidFill>
                  <a:schemeClr val="tx1">
                    <a:lumMod val="65000"/>
                    <a:lumOff val="35000"/>
                  </a:schemeClr>
                </a:solidFill>
                <a:latin typeface="黑体" panose="02010609060101010101" pitchFamily="49" charset="-122"/>
                <a:ea typeface="黑体" panose="02010609060101010101" pitchFamily="49" charset="-122"/>
              </a:rPr>
              <a:t>知识总结：</a:t>
            </a:r>
            <a:endParaRPr lang="es-HN" altLang="en-US" sz="3200" b="1"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37" name="文本框 36">
            <a:extLst>
              <a:ext uri="{FF2B5EF4-FFF2-40B4-BE49-F238E27FC236}">
                <a16:creationId xmlns:a16="http://schemas.microsoft.com/office/drawing/2014/main" id="{25D90306-AF97-4B43-8620-BB29F0E51432}"/>
              </a:ext>
            </a:extLst>
          </p:cNvPr>
          <p:cNvSpPr txBox="1"/>
          <p:nvPr/>
        </p:nvSpPr>
        <p:spPr>
          <a:xfrm>
            <a:off x="396000" y="446400"/>
            <a:ext cx="7930246" cy="669927"/>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Knowledge summary</a:t>
            </a:r>
            <a:endParaRPr lang="zh-CN" altLang="zh-CN" sz="2800" b="1" dirty="0">
              <a:solidFill>
                <a:schemeClr val="tx1">
                  <a:lumMod val="65000"/>
                  <a:lumOff val="35000"/>
                </a:schemeClr>
              </a:solidFill>
              <a:latin typeface="Arial" panose="020B0604020202020204" pitchFamily="34" charset="0"/>
            </a:endParaRPr>
          </a:p>
        </p:txBody>
      </p:sp>
      <p:sp>
        <p:nvSpPr>
          <p:cNvPr id="38" name="TextBox 16">
            <a:extLst>
              <a:ext uri="{FF2B5EF4-FFF2-40B4-BE49-F238E27FC236}">
                <a16:creationId xmlns:a16="http://schemas.microsoft.com/office/drawing/2014/main" id="{1342DB31-FCA0-4A7B-BC47-B789C3605C44}"/>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39" name="TextBox 13">
            <a:extLst>
              <a:ext uri="{FF2B5EF4-FFF2-40B4-BE49-F238E27FC236}">
                <a16:creationId xmlns:a16="http://schemas.microsoft.com/office/drawing/2014/main" id="{22EAB7AA-A871-41BE-8B3B-68B5DA0979AA}"/>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3" name="1 Título">
            <a:extLst>
              <a:ext uri="{FF2B5EF4-FFF2-40B4-BE49-F238E27FC236}">
                <a16:creationId xmlns:a16="http://schemas.microsoft.com/office/drawing/2014/main" id="{A2E337C7-6E8E-4078-9536-E70B7374EC4D}"/>
              </a:ext>
            </a:extLst>
          </p:cNvPr>
          <p:cNvSpPr txBox="1">
            <a:spLocks noChangeArrowheads="1"/>
          </p:cNvSpPr>
          <p:nvPr/>
        </p:nvSpPr>
        <p:spPr bwMode="auto">
          <a:xfrm>
            <a:off x="5448301" y="234001"/>
            <a:ext cx="3404724" cy="6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Evaluation and thinking</a:t>
            </a:r>
          </a:p>
          <a:p>
            <a:pPr algn="r"/>
            <a:endParaRPr lang="zh-CN" altLang="en-US" sz="1600" b="1" dirty="0">
              <a:solidFill>
                <a:schemeClr val="tx1">
                  <a:lumMod val="65000"/>
                  <a:lumOff val="35000"/>
                </a:schemeClr>
              </a:solidFill>
            </a:endParaRPr>
          </a:p>
        </p:txBody>
      </p:sp>
      <p:pic>
        <p:nvPicPr>
          <p:cNvPr id="32" name="图片 31">
            <a:extLst>
              <a:ext uri="{FF2B5EF4-FFF2-40B4-BE49-F238E27FC236}">
                <a16:creationId xmlns:a16="http://schemas.microsoft.com/office/drawing/2014/main" id="{34F0C845-4D71-42ED-A085-22923EDC2A48}"/>
              </a:ext>
            </a:extLst>
          </p:cNvPr>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3928" y="1298917"/>
            <a:ext cx="7930245" cy="4455573"/>
          </a:xfrm>
          <a:prstGeom prst="rect">
            <a:avLst/>
          </a:prstGeom>
          <a:noFill/>
          <a:ln>
            <a:noFill/>
          </a:ln>
        </p:spPr>
      </p:pic>
    </p:spTree>
    <p:extLst>
      <p:ext uri="{BB962C8B-B14F-4D97-AF65-F5344CB8AC3E}">
        <p14:creationId xmlns:p14="http://schemas.microsoft.com/office/powerpoint/2010/main" val="3933879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10</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5976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4">
            <a:extLst>
              <a:ext uri="{FF2B5EF4-FFF2-40B4-BE49-F238E27FC236}">
                <a16:creationId xmlns:a16="http://schemas.microsoft.com/office/drawing/2014/main" id="{DD62FBA7-CC59-4885-9AC3-C9F2C25D89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3" name="1 Título">
            <a:extLst>
              <a:ext uri="{FF2B5EF4-FFF2-40B4-BE49-F238E27FC236}">
                <a16:creationId xmlns:a16="http://schemas.microsoft.com/office/drawing/2014/main" id="{3E06A700-95FF-4B29-A5CE-8C67241238F6}"/>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角色分配</a:t>
            </a:r>
            <a:endParaRPr lang="es-HN" altLang="en-US" sz="3200" b="1" kern="1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7" name="文本框 26">
            <a:extLst>
              <a:ext uri="{FF2B5EF4-FFF2-40B4-BE49-F238E27FC236}">
                <a16:creationId xmlns:a16="http://schemas.microsoft.com/office/drawing/2014/main" id="{F4D5EDA5-82C4-4CB8-9566-6057CABDC96E}"/>
              </a:ext>
            </a:extLst>
          </p:cNvPr>
          <p:cNvSpPr txBox="1"/>
          <p:nvPr/>
        </p:nvSpPr>
        <p:spPr>
          <a:xfrm>
            <a:off x="396000" y="446400"/>
            <a:ext cx="6105578" cy="738664"/>
          </a:xfrm>
          <a:prstGeom prst="rect">
            <a:avLst/>
          </a:prstGeom>
          <a:noFill/>
        </p:spPr>
        <p:txBody>
          <a:bodyPr wrap="square" rtlCol="0">
            <a:spAutoFit/>
          </a:bodyPr>
          <a:lstStyle/>
          <a:p>
            <a:pPr>
              <a:lnSpc>
                <a:spcPct val="150000"/>
              </a:lnSpc>
            </a:pPr>
            <a:r>
              <a:rPr lang="en-US" altLang="zh-CN" sz="2800" b="1" dirty="0">
                <a:solidFill>
                  <a:schemeClr val="tx1">
                    <a:lumMod val="65000"/>
                    <a:lumOff val="35000"/>
                  </a:schemeClr>
                </a:solidFill>
                <a:latin typeface="Arial" panose="020B0604020202020204" pitchFamily="34" charset="0"/>
              </a:rPr>
              <a:t>Role assignment</a:t>
            </a:r>
            <a:endParaRPr lang="zh-CN" altLang="zh-CN" sz="2800" b="1" dirty="0">
              <a:solidFill>
                <a:schemeClr val="tx1">
                  <a:lumMod val="65000"/>
                  <a:lumOff val="35000"/>
                </a:schemeClr>
              </a:solidFill>
              <a:latin typeface="Arial" panose="020B0604020202020204" pitchFamily="34" charset="0"/>
            </a:endParaRPr>
          </a:p>
        </p:txBody>
      </p:sp>
      <p:sp>
        <p:nvSpPr>
          <p:cNvPr id="28" name="1 Título">
            <a:extLst>
              <a:ext uri="{FF2B5EF4-FFF2-40B4-BE49-F238E27FC236}">
                <a16:creationId xmlns:a16="http://schemas.microsoft.com/office/drawing/2014/main" id="{79277C43-1D94-4B1E-B366-504FC0EC709B}"/>
              </a:ext>
            </a:extLst>
          </p:cNvPr>
          <p:cNvSpPr txBox="1">
            <a:spLocks noChangeArrowheads="1"/>
          </p:cNvSpPr>
          <p:nvPr/>
        </p:nvSpPr>
        <p:spPr bwMode="auto">
          <a:xfrm>
            <a:off x="6660000" y="234001"/>
            <a:ext cx="2193023" cy="6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Task before class</a:t>
            </a:r>
            <a:endParaRPr lang="zh-CN" altLang="en-US" sz="1600" b="1" dirty="0">
              <a:solidFill>
                <a:schemeClr val="tx1">
                  <a:lumMod val="65000"/>
                  <a:lumOff val="35000"/>
                </a:schemeClr>
              </a:solidFill>
            </a:endParaRPr>
          </a:p>
        </p:txBody>
      </p:sp>
      <p:sp>
        <p:nvSpPr>
          <p:cNvPr id="22" name="TextBox 16">
            <a:extLst>
              <a:ext uri="{FF2B5EF4-FFF2-40B4-BE49-F238E27FC236}">
                <a16:creationId xmlns:a16="http://schemas.microsoft.com/office/drawing/2014/main" id="{B55898D0-2E28-4245-BA0D-186CBFAE0362}"/>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D644C41E-2B4B-47B0-8053-973B78905CB0}"/>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pic>
        <p:nvPicPr>
          <p:cNvPr id="21" name="图片 20">
            <a:extLst>
              <a:ext uri="{FF2B5EF4-FFF2-40B4-BE49-F238E27FC236}">
                <a16:creationId xmlns:a16="http://schemas.microsoft.com/office/drawing/2014/main" id="{81348FDD-6DE5-445B-9689-80EF1132D403}"/>
              </a:ext>
            </a:extLst>
          </p:cNvPr>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476841" y="747818"/>
            <a:ext cx="1271159" cy="1124364"/>
          </a:xfrm>
          <a:prstGeom prst="rect">
            <a:avLst/>
          </a:prstGeom>
          <a:noFill/>
          <a:ln>
            <a:noFill/>
          </a:ln>
        </p:spPr>
      </p:pic>
      <p:sp>
        <p:nvSpPr>
          <p:cNvPr id="3" name="文本框 2">
            <a:extLst>
              <a:ext uri="{FF2B5EF4-FFF2-40B4-BE49-F238E27FC236}">
                <a16:creationId xmlns:a16="http://schemas.microsoft.com/office/drawing/2014/main" id="{51DD3534-39AC-40DB-AE4D-992FABC51283}"/>
              </a:ext>
            </a:extLst>
          </p:cNvPr>
          <p:cNvSpPr txBox="1"/>
          <p:nvPr/>
        </p:nvSpPr>
        <p:spPr>
          <a:xfrm>
            <a:off x="396000" y="1310000"/>
            <a:ext cx="2032875" cy="461665"/>
          </a:xfrm>
          <a:prstGeom prst="rect">
            <a:avLst/>
          </a:prstGeom>
          <a:noFill/>
        </p:spPr>
        <p:txBody>
          <a:bodyPr wrap="square" rtlCol="0">
            <a:spAutoFit/>
          </a:bodyPr>
          <a:lstStyle/>
          <a:p>
            <a:r>
              <a:rPr lang="zh-CN" altLang="en-US" sz="2400" dirty="0">
                <a:latin typeface="隶书" panose="02010509060101010101" pitchFamily="49" charset="-122"/>
                <a:ea typeface="隶书" panose="02010509060101010101" pitchFamily="49" charset="-122"/>
              </a:rPr>
              <a:t>建立研究小组</a:t>
            </a:r>
          </a:p>
        </p:txBody>
      </p:sp>
      <p:graphicFrame>
        <p:nvGraphicFramePr>
          <p:cNvPr id="26" name="表格 25">
            <a:extLst>
              <a:ext uri="{FF2B5EF4-FFF2-40B4-BE49-F238E27FC236}">
                <a16:creationId xmlns:a16="http://schemas.microsoft.com/office/drawing/2014/main" id="{6BE336DC-A39C-4F87-8383-E55AE24172B5}"/>
              </a:ext>
            </a:extLst>
          </p:cNvPr>
          <p:cNvGraphicFramePr>
            <a:graphicFrameLocks noGrp="1"/>
          </p:cNvGraphicFramePr>
          <p:nvPr>
            <p:extLst>
              <p:ext uri="{D42A27DB-BD31-4B8C-83A1-F6EECF244321}">
                <p14:modId xmlns:p14="http://schemas.microsoft.com/office/powerpoint/2010/main" val="318824862"/>
              </p:ext>
            </p:extLst>
          </p:nvPr>
        </p:nvGraphicFramePr>
        <p:xfrm>
          <a:off x="375310" y="1947330"/>
          <a:ext cx="8372690" cy="2914036"/>
        </p:xfrm>
        <a:graphic>
          <a:graphicData uri="http://schemas.openxmlformats.org/drawingml/2006/table">
            <a:tbl>
              <a:tblPr firstRow="1" firstCol="1" bandRow="1">
                <a:tableStyleId>{5C22544A-7EE6-4342-B048-85BDC9FD1C3A}</a:tableStyleId>
              </a:tblPr>
              <a:tblGrid>
                <a:gridCol w="1547619">
                  <a:extLst>
                    <a:ext uri="{9D8B030D-6E8A-4147-A177-3AD203B41FA5}">
                      <a16:colId xmlns:a16="http://schemas.microsoft.com/office/drawing/2014/main" val="3576038490"/>
                    </a:ext>
                  </a:extLst>
                </a:gridCol>
                <a:gridCol w="6825071">
                  <a:extLst>
                    <a:ext uri="{9D8B030D-6E8A-4147-A177-3AD203B41FA5}">
                      <a16:colId xmlns:a16="http://schemas.microsoft.com/office/drawing/2014/main" val="1984274153"/>
                    </a:ext>
                  </a:extLst>
                </a:gridCol>
              </a:tblGrid>
              <a:tr h="599540">
                <a:tc>
                  <a:txBody>
                    <a:bodyPr/>
                    <a:lstStyle/>
                    <a:p>
                      <a:pPr algn="ctr">
                        <a:lnSpc>
                          <a:spcPct val="150000"/>
                        </a:lnSpc>
                        <a:spcAft>
                          <a:spcPts val="0"/>
                        </a:spcAft>
                      </a:pPr>
                      <a:r>
                        <a:rPr lang="zh-CN" sz="2400" b="1" kern="100" dirty="0">
                          <a:solidFill>
                            <a:schemeClr val="accent4">
                              <a:lumMod val="60000"/>
                              <a:lumOff val="40000"/>
                            </a:schemeClr>
                          </a:solidFill>
                          <a:effectLst/>
                          <a:latin typeface="楷体" panose="02010609060101010101" pitchFamily="49" charset="-122"/>
                          <a:ea typeface="楷体" panose="02010609060101010101" pitchFamily="49" charset="-122"/>
                        </a:rPr>
                        <a:t>角色名称</a:t>
                      </a:r>
                      <a:endParaRPr lang="zh-CN" sz="2400" b="1" kern="100" dirty="0">
                        <a:solidFill>
                          <a:schemeClr val="accent4">
                            <a:lumMod val="60000"/>
                            <a:lumOff val="40000"/>
                          </a:schemeClr>
                        </a:solidFill>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b="1" kern="100" dirty="0">
                          <a:solidFill>
                            <a:schemeClr val="accent4">
                              <a:lumMod val="60000"/>
                              <a:lumOff val="40000"/>
                            </a:schemeClr>
                          </a:solidFill>
                          <a:effectLst/>
                          <a:latin typeface="楷体" panose="02010609060101010101" pitchFamily="49" charset="-122"/>
                          <a:ea typeface="楷体" panose="02010609060101010101" pitchFamily="49" charset="-122"/>
                        </a:rPr>
                        <a:t>角色描述</a:t>
                      </a:r>
                      <a:endParaRPr lang="zh-CN" sz="2400" b="1" kern="100" dirty="0">
                        <a:solidFill>
                          <a:schemeClr val="accent4">
                            <a:lumMod val="60000"/>
                            <a:lumOff val="40000"/>
                          </a:schemeClr>
                        </a:solidFill>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0363639"/>
                  </a:ext>
                </a:extLst>
              </a:tr>
              <a:tr h="578624">
                <a:tc>
                  <a:txBody>
                    <a:bodyPr/>
                    <a:lstStyle/>
                    <a:p>
                      <a:pPr algn="ctr">
                        <a:lnSpc>
                          <a:spcPct val="150000"/>
                        </a:lnSpc>
                        <a:spcAft>
                          <a:spcPts val="0"/>
                        </a:spcAft>
                      </a:pPr>
                      <a:r>
                        <a:rPr lang="zh-CN" sz="2400" kern="100" dirty="0">
                          <a:solidFill>
                            <a:schemeClr val="accent4">
                              <a:lumMod val="60000"/>
                              <a:lumOff val="40000"/>
                            </a:schemeClr>
                          </a:solidFill>
                          <a:effectLst/>
                          <a:latin typeface="等线" panose="02010600030101010101" pitchFamily="2" charset="-122"/>
                          <a:ea typeface="楷体" panose="02010609060101010101" pitchFamily="49" charset="-122"/>
                          <a:cs typeface="Times New Roman" panose="02020603050405020304" pitchFamily="18" charset="0"/>
                        </a:rPr>
                        <a:t>组长</a:t>
                      </a:r>
                      <a:endParaRPr lang="zh-CN" sz="2400" kern="100" dirty="0">
                        <a:solidFill>
                          <a:schemeClr val="accent4">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latin typeface="等线" panose="02010600030101010101" pitchFamily="2" charset="-122"/>
                          <a:ea typeface="楷体" panose="02010609060101010101" pitchFamily="49" charset="-122"/>
                          <a:cs typeface="Times New Roman" panose="02020603050405020304" pitchFamily="18" charset="0"/>
                        </a:rPr>
                        <a:t>统筹安排小组内各项事宜，包括任务分工、组织协调等</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94154332"/>
                  </a:ext>
                </a:extLst>
              </a:tr>
              <a:tr h="578624">
                <a:tc>
                  <a:txBody>
                    <a:bodyPr/>
                    <a:lstStyle/>
                    <a:p>
                      <a:pPr algn="ctr">
                        <a:lnSpc>
                          <a:spcPct val="150000"/>
                        </a:lnSpc>
                        <a:spcAft>
                          <a:spcPts val="0"/>
                        </a:spcAft>
                      </a:pPr>
                      <a:r>
                        <a:rPr lang="zh-CN" sz="2400" kern="100" dirty="0">
                          <a:solidFill>
                            <a:schemeClr val="accent4">
                              <a:lumMod val="60000"/>
                              <a:lumOff val="40000"/>
                            </a:schemeClr>
                          </a:solidFill>
                          <a:effectLst/>
                          <a:latin typeface="等线" panose="02010600030101010101" pitchFamily="2" charset="-122"/>
                          <a:ea typeface="楷体" panose="02010609060101010101" pitchFamily="49" charset="-122"/>
                          <a:cs typeface="Times New Roman" panose="02020603050405020304" pitchFamily="18" charset="0"/>
                        </a:rPr>
                        <a:t>设计员</a:t>
                      </a:r>
                      <a:endParaRPr lang="zh-CN" sz="2400" kern="100" dirty="0">
                        <a:solidFill>
                          <a:schemeClr val="accent4">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latin typeface="等线" panose="02010600030101010101" pitchFamily="2" charset="-122"/>
                          <a:ea typeface="楷体" panose="02010609060101010101" pitchFamily="49" charset="-122"/>
                          <a:cs typeface="Times New Roman" panose="02020603050405020304" pitchFamily="18" charset="0"/>
                        </a:rPr>
                        <a:t>负责设计模型大小、结构；</a:t>
                      </a:r>
                      <a:r>
                        <a:rPr lang="zh-CN" sz="2000" kern="100" dirty="0">
                          <a:solidFill>
                            <a:srgbClr val="000000"/>
                          </a:solidFill>
                          <a:effectLst/>
                          <a:latin typeface="等线" panose="02010600030101010101" pitchFamily="2" charset="-122"/>
                          <a:ea typeface="楷体" panose="02010609060101010101" pitchFamily="49" charset="-122"/>
                          <a:cs typeface="Times New Roman" panose="02020603050405020304" pitchFamily="18" charset="0"/>
                        </a:rPr>
                        <a:t>绘制设计草图及记录设计思路</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22942410"/>
                  </a:ext>
                </a:extLst>
              </a:tr>
              <a:tr h="578624">
                <a:tc>
                  <a:txBody>
                    <a:bodyPr/>
                    <a:lstStyle/>
                    <a:p>
                      <a:pPr algn="ctr">
                        <a:lnSpc>
                          <a:spcPct val="150000"/>
                        </a:lnSpc>
                        <a:spcAft>
                          <a:spcPts val="0"/>
                        </a:spcAft>
                      </a:pPr>
                      <a:r>
                        <a:rPr lang="zh-CN" sz="2400" kern="100" dirty="0">
                          <a:solidFill>
                            <a:schemeClr val="accent4">
                              <a:lumMod val="60000"/>
                              <a:lumOff val="40000"/>
                            </a:schemeClr>
                          </a:solidFill>
                          <a:effectLst/>
                          <a:latin typeface="等线" panose="02010600030101010101" pitchFamily="2" charset="-122"/>
                          <a:ea typeface="楷体" panose="02010609060101010101" pitchFamily="49" charset="-122"/>
                          <a:cs typeface="Times New Roman" panose="02020603050405020304" pitchFamily="18" charset="0"/>
                        </a:rPr>
                        <a:t>实验员</a:t>
                      </a:r>
                      <a:endParaRPr lang="zh-CN" sz="2400" kern="100" dirty="0">
                        <a:solidFill>
                          <a:schemeClr val="accent4">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latin typeface="等线" panose="02010600030101010101" pitchFamily="2" charset="-122"/>
                          <a:ea typeface="楷体" panose="02010609060101010101" pitchFamily="49" charset="-122"/>
                          <a:cs typeface="Times New Roman" panose="02020603050405020304" pitchFamily="18" charset="0"/>
                        </a:rPr>
                        <a:t>负责模型的制作，以及较危险的实验工具操作</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8020924"/>
                  </a:ext>
                </a:extLst>
              </a:tr>
              <a:tr h="578624">
                <a:tc>
                  <a:txBody>
                    <a:bodyPr/>
                    <a:lstStyle/>
                    <a:p>
                      <a:pPr algn="ctr">
                        <a:lnSpc>
                          <a:spcPct val="150000"/>
                        </a:lnSpc>
                        <a:spcAft>
                          <a:spcPts val="0"/>
                        </a:spcAft>
                      </a:pPr>
                      <a:r>
                        <a:rPr lang="zh-CN" sz="2400" kern="100" dirty="0">
                          <a:solidFill>
                            <a:schemeClr val="accent4">
                              <a:lumMod val="60000"/>
                              <a:lumOff val="40000"/>
                            </a:schemeClr>
                          </a:solidFill>
                          <a:effectLst/>
                          <a:latin typeface="等线" panose="02010600030101010101" pitchFamily="2" charset="-122"/>
                          <a:ea typeface="楷体" panose="02010609060101010101" pitchFamily="49" charset="-122"/>
                          <a:cs typeface="Times New Roman" panose="02020603050405020304" pitchFamily="18" charset="0"/>
                        </a:rPr>
                        <a:t>材料员</a:t>
                      </a:r>
                      <a:endParaRPr lang="zh-CN" sz="2400" kern="100" dirty="0">
                        <a:solidFill>
                          <a:schemeClr val="accent4">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altLang="zh-CN" sz="2000" kern="1200" dirty="0">
                          <a:solidFill>
                            <a:schemeClr val="dk1"/>
                          </a:solidFill>
                          <a:effectLst/>
                          <a:latin typeface="楷体" panose="02010609060101010101" pitchFamily="49" charset="-122"/>
                          <a:ea typeface="楷体" panose="02010609060101010101" pitchFamily="49" charset="-122"/>
                          <a:cs typeface="+mn-cs"/>
                        </a:rPr>
                        <a:t>负责领取材料以及管理实验器具，负责小组实验过程安全</a:t>
                      </a:r>
                      <a:endParaRPr lang="zh-CN" sz="2400" kern="100" dirty="0">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623570053"/>
                  </a:ext>
                </a:extLst>
              </a:tr>
            </a:tbl>
          </a:graphicData>
        </a:graphic>
      </p:graphicFrame>
    </p:spTree>
    <p:extLst>
      <p:ext uri="{BB962C8B-B14F-4D97-AF65-F5344CB8AC3E}">
        <p14:creationId xmlns:p14="http://schemas.microsoft.com/office/powerpoint/2010/main" val="963004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B5936B9-111C-4720-8029-349E28E5F5BB}"/>
              </a:ext>
            </a:extLst>
          </p:cNvPr>
          <p:cNvSpPr/>
          <p:nvPr/>
        </p:nvSpPr>
        <p:spPr>
          <a:xfrm>
            <a:off x="0" y="6006904"/>
            <a:ext cx="9144000" cy="851095"/>
          </a:xfrm>
          <a:prstGeom prst="rect">
            <a:avLst/>
          </a:prstGeom>
          <a:solidFill>
            <a:srgbClr val="72B5BF"/>
          </a:solidFill>
          <a:ln>
            <a:solidFill>
              <a:srgbClr val="72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66FB57-B6D0-4B41-8C66-A0DEEC9BCF75}"/>
              </a:ext>
            </a:extLst>
          </p:cNvPr>
          <p:cNvSpPr/>
          <p:nvPr/>
        </p:nvSpPr>
        <p:spPr>
          <a:xfrm>
            <a:off x="0" y="6738424"/>
            <a:ext cx="9144000" cy="119575"/>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B1E7"/>
              </a:solidFill>
            </a:endParaRPr>
          </a:p>
        </p:txBody>
      </p:sp>
      <p:pic>
        <p:nvPicPr>
          <p:cNvPr id="8" name="Imagen 5" descr="C:\Users\Design\Documents\Edu\Product Launch\shadown.png">
            <a:extLst>
              <a:ext uri="{FF2B5EF4-FFF2-40B4-BE49-F238E27FC236}">
                <a16:creationId xmlns:a16="http://schemas.microsoft.com/office/drawing/2014/main" id="{91BCEB8A-C95A-44D2-BEBB-B26D49DF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27 Imagen">
            <a:extLst>
              <a:ext uri="{FF2B5EF4-FFF2-40B4-BE49-F238E27FC236}">
                <a16:creationId xmlns:a16="http://schemas.microsoft.com/office/drawing/2014/main" id="{387F9BA1-B954-4DE0-BB5B-62C1536A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8 Imagen">
            <a:extLst>
              <a:ext uri="{FF2B5EF4-FFF2-40B4-BE49-F238E27FC236}">
                <a16:creationId xmlns:a16="http://schemas.microsoft.com/office/drawing/2014/main" id="{602EA76C-4F8F-4647-8290-0DD5517C6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9 CuadroTexto">
            <a:extLst>
              <a:ext uri="{FF2B5EF4-FFF2-40B4-BE49-F238E27FC236}">
                <a16:creationId xmlns:a16="http://schemas.microsoft.com/office/drawing/2014/main" id="{0295C6E4-7F40-4F45-A923-437FBC271DDA}"/>
              </a:ext>
            </a:extLst>
          </p:cNvPr>
          <p:cNvSpPr txBox="1">
            <a:spLocks noChangeArrowheads="1"/>
          </p:cNvSpPr>
          <p:nvPr/>
        </p:nvSpPr>
        <p:spPr bwMode="auto">
          <a:xfrm>
            <a:off x="416308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0EB1E7"/>
                </a:solidFill>
                <a:latin typeface="方正兰亭黑_GBK" charset="-122"/>
              </a:rPr>
              <a:t>10</a:t>
            </a:r>
          </a:p>
        </p:txBody>
      </p:sp>
      <p:sp>
        <p:nvSpPr>
          <p:cNvPr id="12" name="30 CuadroTexto">
            <a:extLst>
              <a:ext uri="{FF2B5EF4-FFF2-40B4-BE49-F238E27FC236}">
                <a16:creationId xmlns:a16="http://schemas.microsoft.com/office/drawing/2014/main" id="{0528C086-C2D4-4441-9730-4B1EE413F698}"/>
              </a:ext>
            </a:extLst>
          </p:cNvPr>
          <p:cNvSpPr txBox="1">
            <a:spLocks noChangeArrowheads="1"/>
          </p:cNvSpPr>
          <p:nvPr/>
        </p:nvSpPr>
        <p:spPr bwMode="auto">
          <a:xfrm>
            <a:off x="4467225" y="6181725"/>
            <a:ext cx="345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chemeClr val="bg1">
                    <a:lumMod val="95000"/>
                  </a:schemeClr>
                </a:solidFill>
                <a:latin typeface="方正兰亭黑_GBK" charset="-122"/>
              </a:rPr>
              <a:t>of</a:t>
            </a:r>
          </a:p>
        </p:txBody>
      </p:sp>
      <p:sp>
        <p:nvSpPr>
          <p:cNvPr id="13" name="31 CuadroTexto">
            <a:extLst>
              <a:ext uri="{FF2B5EF4-FFF2-40B4-BE49-F238E27FC236}">
                <a16:creationId xmlns:a16="http://schemas.microsoft.com/office/drawing/2014/main" id="{DBCCEDAE-FEA2-4DA8-9739-3E91608A6049}"/>
              </a:ext>
            </a:extLst>
          </p:cNvPr>
          <p:cNvSpPr txBox="1">
            <a:spLocks noChangeArrowheads="1"/>
          </p:cNvSpPr>
          <p:nvPr/>
        </p:nvSpPr>
        <p:spPr bwMode="auto">
          <a:xfrm>
            <a:off x="4759764" y="6181725"/>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s-HN" altLang="en-US" sz="1200" b="1" dirty="0">
                <a:solidFill>
                  <a:srgbClr val="7F7F7F"/>
                </a:solidFill>
                <a:latin typeface="方正兰亭黑_GBK" charset="-122"/>
              </a:rPr>
              <a:t>64</a:t>
            </a:r>
          </a:p>
        </p:txBody>
      </p:sp>
      <p:pic>
        <p:nvPicPr>
          <p:cNvPr id="14" name="Imagen 5" descr="C:\Users\Design\Documents\Edu\Product Launch\shadown.png">
            <a:extLst>
              <a:ext uri="{FF2B5EF4-FFF2-40B4-BE49-F238E27FC236}">
                <a16:creationId xmlns:a16="http://schemas.microsoft.com/office/drawing/2014/main" id="{36D3240A-AD8A-4819-BD7A-EC5D3DD4F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51" descr="btns">
            <a:hlinkClick r:id="" action="ppaction://hlinkshowjump?jump=nextslide"/>
            <a:extLst>
              <a:ext uri="{FF2B5EF4-FFF2-40B4-BE49-F238E27FC236}">
                <a16:creationId xmlns:a16="http://schemas.microsoft.com/office/drawing/2014/main" id="{4BB75DF8-D2A9-4552-A703-2ED3F6B45E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52" descr="btns">
            <a:hlinkClick r:id="" action="ppaction://hlinkshowjump?jump=previousslide"/>
            <a:extLst>
              <a:ext uri="{FF2B5EF4-FFF2-40B4-BE49-F238E27FC236}">
                <a16:creationId xmlns:a16="http://schemas.microsoft.com/office/drawing/2014/main" id="{7CD18D88-BE97-4FBD-95AB-1ADEFDBA5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4">
            <a:extLst>
              <a:ext uri="{FF2B5EF4-FFF2-40B4-BE49-F238E27FC236}">
                <a16:creationId xmlns:a16="http://schemas.microsoft.com/office/drawing/2014/main" id="{DD62FBA7-CC59-4885-9AC3-C9F2C25D89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88" y="6189785"/>
            <a:ext cx="1034819" cy="366048"/>
          </a:xfrm>
          <a:prstGeom prst="rect">
            <a:avLst/>
          </a:prstGeom>
        </p:spPr>
      </p:pic>
      <p:sp>
        <p:nvSpPr>
          <p:cNvPr id="23" name="1 Título">
            <a:extLst>
              <a:ext uri="{FF2B5EF4-FFF2-40B4-BE49-F238E27FC236}">
                <a16:creationId xmlns:a16="http://schemas.microsoft.com/office/drawing/2014/main" id="{3E06A700-95FF-4B29-A5CE-8C67241238F6}"/>
              </a:ext>
            </a:extLst>
          </p:cNvPr>
          <p:cNvSpPr txBox="1">
            <a:spLocks noChangeArrowheads="1"/>
          </p:cNvSpPr>
          <p:nvPr/>
        </p:nvSpPr>
        <p:spPr bwMode="auto">
          <a:xfrm>
            <a:off x="396000" y="-21600"/>
            <a:ext cx="570755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lnSpc>
                <a:spcPct val="150000"/>
              </a:lnSpc>
            </a:pPr>
            <a:r>
              <a:rPr lang="zh-CN" altLang="en-US" sz="3200" b="1" kern="100" dirty="0">
                <a:solidFill>
                  <a:schemeClr val="tx1">
                    <a:lumMod val="65000"/>
                    <a:lumOff val="35000"/>
                  </a:schemeClr>
                </a:solidFill>
                <a:latin typeface="黑体" panose="02010609060101010101" pitchFamily="49" charset="-122"/>
                <a:ea typeface="黑体" panose="02010609060101010101" pitchFamily="49" charset="-122"/>
              </a:rPr>
              <a:t>生成研究主题</a:t>
            </a:r>
          </a:p>
        </p:txBody>
      </p:sp>
      <p:sp>
        <p:nvSpPr>
          <p:cNvPr id="27" name="文本框 26">
            <a:extLst>
              <a:ext uri="{FF2B5EF4-FFF2-40B4-BE49-F238E27FC236}">
                <a16:creationId xmlns:a16="http://schemas.microsoft.com/office/drawing/2014/main" id="{F4D5EDA5-82C4-4CB8-9566-6057CABDC96E}"/>
              </a:ext>
            </a:extLst>
          </p:cNvPr>
          <p:cNvSpPr txBox="1"/>
          <p:nvPr/>
        </p:nvSpPr>
        <p:spPr>
          <a:xfrm>
            <a:off x="332500" y="562966"/>
            <a:ext cx="4598315" cy="523220"/>
          </a:xfrm>
          <a:prstGeom prst="rect">
            <a:avLst/>
          </a:prstGeom>
          <a:noFill/>
        </p:spPr>
        <p:txBody>
          <a:bodyPr wrap="square" rtlCol="0">
            <a:spAutoFit/>
          </a:bodyPr>
          <a:lstStyle/>
          <a:p>
            <a:pPr algn="r"/>
            <a:r>
              <a:rPr lang="en-US" altLang="zh-CN" sz="2800" b="1"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Generate a research topic</a:t>
            </a:r>
            <a:endParaRPr lang="zh-CN" altLang="en-US" sz="2800" b="1"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1 Título">
            <a:extLst>
              <a:ext uri="{FF2B5EF4-FFF2-40B4-BE49-F238E27FC236}">
                <a16:creationId xmlns:a16="http://schemas.microsoft.com/office/drawing/2014/main" id="{79277C43-1D94-4B1E-B366-504FC0EC709B}"/>
              </a:ext>
            </a:extLst>
          </p:cNvPr>
          <p:cNvSpPr txBox="1">
            <a:spLocks noChangeArrowheads="1"/>
          </p:cNvSpPr>
          <p:nvPr/>
        </p:nvSpPr>
        <p:spPr bwMode="auto">
          <a:xfrm>
            <a:off x="6660000" y="234001"/>
            <a:ext cx="2193023" cy="6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r"/>
            <a:r>
              <a:rPr lang="en-US" altLang="zh-CN" sz="1600" b="1" dirty="0">
                <a:solidFill>
                  <a:schemeClr val="tx1">
                    <a:lumMod val="65000"/>
                    <a:lumOff val="35000"/>
                  </a:schemeClr>
                </a:solidFill>
              </a:rPr>
              <a:t>Task before class</a:t>
            </a:r>
            <a:endParaRPr lang="zh-CN" altLang="en-US" sz="1600" b="1" dirty="0">
              <a:solidFill>
                <a:schemeClr val="tx1">
                  <a:lumMod val="65000"/>
                  <a:lumOff val="35000"/>
                </a:schemeClr>
              </a:solidFill>
            </a:endParaRPr>
          </a:p>
        </p:txBody>
      </p:sp>
      <p:sp>
        <p:nvSpPr>
          <p:cNvPr id="22" name="TextBox 16">
            <a:extLst>
              <a:ext uri="{FF2B5EF4-FFF2-40B4-BE49-F238E27FC236}">
                <a16:creationId xmlns:a16="http://schemas.microsoft.com/office/drawing/2014/main" id="{B55898D0-2E28-4245-BA0D-186CBFAE0362}"/>
              </a:ext>
            </a:extLst>
          </p:cNvPr>
          <p:cNvSpPr>
            <a:spLocks noChangeArrowheads="1"/>
          </p:cNvSpPr>
          <p:nvPr/>
        </p:nvSpPr>
        <p:spPr bwMode="auto">
          <a:xfrm>
            <a:off x="7261985" y="6135500"/>
            <a:ext cx="1882015" cy="28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特浮</a:t>
            </a:r>
            <a:r>
              <a:rPr lang="en-US" altLang="zh-CN"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STEAM</a:t>
            </a:r>
            <a:r>
              <a:rPr lang="zh-CN" altLang="en-US" sz="1200" spc="27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中心</a:t>
            </a:r>
            <a:endParaRPr lang="en-US" altLang="zh-CN" sz="1200" spc="270" dirty="0">
              <a:solidFill>
                <a:schemeClr val="bg1"/>
              </a:solidFill>
              <a:latin typeface="微软雅黑" panose="020B0503020204020204" pitchFamily="34" charset="-122"/>
              <a:ea typeface="微软雅黑" panose="020B0503020204020204" pitchFamily="34" charset="-122"/>
            </a:endParaRPr>
          </a:p>
        </p:txBody>
      </p:sp>
      <p:sp>
        <p:nvSpPr>
          <p:cNvPr id="24" name="TextBox 13">
            <a:extLst>
              <a:ext uri="{FF2B5EF4-FFF2-40B4-BE49-F238E27FC236}">
                <a16:creationId xmlns:a16="http://schemas.microsoft.com/office/drawing/2014/main" id="{D644C41E-2B4B-47B0-8053-973B78905CB0}"/>
              </a:ext>
            </a:extLst>
          </p:cNvPr>
          <p:cNvSpPr txBox="1"/>
          <p:nvPr/>
        </p:nvSpPr>
        <p:spPr>
          <a:xfrm>
            <a:off x="7274385" y="6279516"/>
            <a:ext cx="1869615" cy="369332"/>
          </a:xfrm>
          <a:prstGeom prst="rect">
            <a:avLst/>
          </a:prstGeom>
          <a:noFill/>
        </p:spPr>
        <p:txBody>
          <a:bodyPr wrap="square" rtlCol="0">
            <a:spAutoFit/>
          </a:bodyPr>
          <a:lstStyle/>
          <a:p>
            <a:r>
              <a:rPr lang="en-US" altLang="zh-CN" sz="900" spc="40" dirty="0">
                <a:solidFill>
                  <a:schemeClr val="bg1"/>
                </a:solidFill>
              </a:rPr>
              <a:t>Copyright @ TEFO STEAM </a:t>
            </a:r>
          </a:p>
          <a:p>
            <a:r>
              <a:rPr lang="en-US" altLang="zh-CN" sz="900" dirty="0">
                <a:solidFill>
                  <a:schemeClr val="bg1"/>
                </a:solidFill>
              </a:rPr>
              <a:t>Center </a:t>
            </a:r>
            <a:endParaRPr lang="zh-CN" altLang="en-US" sz="900" dirty="0">
              <a:solidFill>
                <a:schemeClr val="bg1"/>
              </a:solidFill>
            </a:endParaRPr>
          </a:p>
        </p:txBody>
      </p:sp>
      <p:sp>
        <p:nvSpPr>
          <p:cNvPr id="3" name="文本框 2">
            <a:extLst>
              <a:ext uri="{FF2B5EF4-FFF2-40B4-BE49-F238E27FC236}">
                <a16:creationId xmlns:a16="http://schemas.microsoft.com/office/drawing/2014/main" id="{92A7E488-0D5D-4C5C-9B87-42C7A37E3D4A}"/>
              </a:ext>
            </a:extLst>
          </p:cNvPr>
          <p:cNvSpPr txBox="1"/>
          <p:nvPr/>
        </p:nvSpPr>
        <p:spPr>
          <a:xfrm>
            <a:off x="396000" y="1274640"/>
            <a:ext cx="2031325" cy="461665"/>
          </a:xfrm>
          <a:prstGeom prst="rect">
            <a:avLst/>
          </a:prstGeom>
          <a:noFill/>
        </p:spPr>
        <p:txBody>
          <a:bodyPr wrap="none" rtlCol="0">
            <a:spAutoFit/>
          </a:bodyPr>
          <a:lstStyle/>
          <a:p>
            <a:r>
              <a:rPr lang="zh-CN" altLang="en-US" sz="2400" dirty="0">
                <a:latin typeface="隶书" panose="02010509060101010101" pitchFamily="49" charset="-122"/>
                <a:ea typeface="隶书" panose="02010509060101010101" pitchFamily="49" charset="-122"/>
              </a:rPr>
              <a:t>制定工作计划</a:t>
            </a:r>
          </a:p>
        </p:txBody>
      </p:sp>
      <p:pic>
        <p:nvPicPr>
          <p:cNvPr id="4" name="图片 3" descr="图片包含 屏幕截图&#10;&#10;已生成极高可信度的说明">
            <a:extLst>
              <a:ext uri="{FF2B5EF4-FFF2-40B4-BE49-F238E27FC236}">
                <a16:creationId xmlns:a16="http://schemas.microsoft.com/office/drawing/2014/main" id="{59814D7E-91C4-4F60-8C2D-5DB555D6E432}"/>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48789" y="546746"/>
            <a:ext cx="4887013" cy="5545403"/>
          </a:xfrm>
          <a:prstGeom prst="rect">
            <a:avLst/>
          </a:prstGeom>
        </p:spPr>
      </p:pic>
    </p:spTree>
    <p:extLst>
      <p:ext uri="{BB962C8B-B14F-4D97-AF65-F5344CB8AC3E}">
        <p14:creationId xmlns:p14="http://schemas.microsoft.com/office/powerpoint/2010/main" val="88246537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11785</TotalTime>
  <Words>4313</Words>
  <Application>Microsoft Office PowerPoint</Application>
  <PresentationFormat>全屏显示(4:3)</PresentationFormat>
  <Paragraphs>973</Paragraphs>
  <Slides>72</Slides>
  <Notes>67</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72</vt:i4>
      </vt:variant>
    </vt:vector>
  </HeadingPairs>
  <TitlesOfParts>
    <vt:vector size="95" baseType="lpstr">
      <vt:lpstr>Adobe 宋体 Std L</vt:lpstr>
      <vt:lpstr>Arial Unicode MS</vt:lpstr>
      <vt:lpstr>等线</vt:lpstr>
      <vt:lpstr>等线 Light</vt:lpstr>
      <vt:lpstr>方正兰亭粗黑_GBK</vt:lpstr>
      <vt:lpstr>方正兰亭黑_GBK</vt:lpstr>
      <vt:lpstr>方正兰亭细黑_GBK</vt:lpstr>
      <vt:lpstr>方正中倩简体</vt:lpstr>
      <vt:lpstr>黑体</vt:lpstr>
      <vt:lpstr>华文隶书</vt:lpstr>
      <vt:lpstr>华文中宋</vt:lpstr>
      <vt:lpstr>楷体</vt:lpstr>
      <vt:lpstr>浪漫雅圆</vt:lpstr>
      <vt:lpstr>隶书</vt:lpstr>
      <vt:lpstr>宋体</vt:lpstr>
      <vt:lpstr>微软雅黑</vt:lpstr>
      <vt:lpstr>Arial</vt:lpstr>
      <vt:lpstr>Broadway</vt:lpstr>
      <vt:lpstr>Calibri</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wu yu</cp:lastModifiedBy>
  <cp:revision>785</cp:revision>
  <dcterms:created xsi:type="dcterms:W3CDTF">2017-06-27T03:54:31Z</dcterms:created>
  <dcterms:modified xsi:type="dcterms:W3CDTF">2019-05-11T12:33:48Z</dcterms:modified>
</cp:coreProperties>
</file>